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34"/>
  </p:notesMasterIdLst>
  <p:sldIdLst>
    <p:sldId id="263" r:id="rId2"/>
    <p:sldId id="256" r:id="rId3"/>
    <p:sldId id="262" r:id="rId4"/>
    <p:sldId id="265" r:id="rId5"/>
    <p:sldId id="260" r:id="rId6"/>
    <p:sldId id="266" r:id="rId7"/>
    <p:sldId id="264" r:id="rId8"/>
    <p:sldId id="267" r:id="rId9"/>
    <p:sldId id="272" r:id="rId10"/>
    <p:sldId id="273" r:id="rId11"/>
    <p:sldId id="275" r:id="rId12"/>
    <p:sldId id="268" r:id="rId13"/>
    <p:sldId id="274" r:id="rId14"/>
    <p:sldId id="276" r:id="rId15"/>
    <p:sldId id="278" r:id="rId16"/>
    <p:sldId id="277" r:id="rId17"/>
    <p:sldId id="280" r:id="rId18"/>
    <p:sldId id="281" r:id="rId19"/>
    <p:sldId id="282" r:id="rId20"/>
    <p:sldId id="287" r:id="rId21"/>
    <p:sldId id="288" r:id="rId22"/>
    <p:sldId id="289" r:id="rId23"/>
    <p:sldId id="291" r:id="rId24"/>
    <p:sldId id="290" r:id="rId25"/>
    <p:sldId id="294" r:id="rId26"/>
    <p:sldId id="283" r:id="rId27"/>
    <p:sldId id="292" r:id="rId28"/>
    <p:sldId id="293" r:id="rId29"/>
    <p:sldId id="284" r:id="rId30"/>
    <p:sldId id="269" r:id="rId31"/>
    <p:sldId id="270" r:id="rId32"/>
    <p:sldId id="27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C1056"/>
    <a:srgbClr val="0070C0"/>
    <a:srgbClr val="ED8428"/>
    <a:srgbClr val="F2AA84"/>
    <a:srgbClr val="EE8429"/>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48BA0B-495B-7F44-BE0C-23374CB5FF5C}" v="4" dt="2024-10-10T16:07:37.6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95" autoAdjust="0"/>
    <p:restoredTop sz="95673"/>
  </p:normalViewPr>
  <p:slideViewPr>
    <p:cSldViewPr snapToGrid="0">
      <p:cViewPr varScale="1">
        <p:scale>
          <a:sx n="108" d="100"/>
          <a:sy n="108" d="100"/>
        </p:scale>
        <p:origin x="800" y="184"/>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E3F9C5-E163-E04E-BA0F-D4FE63AA90DE}" type="datetimeFigureOut">
              <a:rPr lang="en-US" smtClean="0"/>
              <a:t>10/10/24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783E42-0E8D-FE41-9143-A78E2B6EE117}" type="slidenum">
              <a:rPr lang="en-US" smtClean="0"/>
              <a:t>‹#›</a:t>
            </a:fld>
            <a:endParaRPr lang="en-US"/>
          </a:p>
        </p:txBody>
      </p:sp>
    </p:spTree>
    <p:extLst>
      <p:ext uri="{BB962C8B-B14F-4D97-AF65-F5344CB8AC3E}">
        <p14:creationId xmlns:p14="http://schemas.microsoft.com/office/powerpoint/2010/main" val="2389004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I’m Ella, I’m a PhD student in the Sherman lab</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And I want to tell you about a fairly new project we’ve been working on, examining the transcriptional activity of Mtb from patient sputa and thinking how we can find information related to treatment outcome.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endParaRPr lang="en-US" dirty="0"/>
          </a:p>
        </p:txBody>
      </p:sp>
      <p:sp>
        <p:nvSpPr>
          <p:cNvPr id="4" name="Slide Number Placeholder 3"/>
          <p:cNvSpPr>
            <a:spLocks noGrp="1"/>
          </p:cNvSpPr>
          <p:nvPr>
            <p:ph type="sldNum" sz="quarter" idx="5"/>
          </p:nvPr>
        </p:nvSpPr>
        <p:spPr/>
        <p:txBody>
          <a:bodyPr/>
          <a:lstStyle/>
          <a:p>
            <a:fld id="{98783E42-0E8D-FE41-9143-A78E2B6EE117}" type="slidenum">
              <a:rPr lang="en-US" smtClean="0"/>
              <a:t>7</a:t>
            </a:fld>
            <a:endParaRPr lang="en-US"/>
          </a:p>
        </p:txBody>
      </p:sp>
    </p:spTree>
    <p:extLst>
      <p:ext uri="{BB962C8B-B14F-4D97-AF65-F5344CB8AC3E}">
        <p14:creationId xmlns:p14="http://schemas.microsoft.com/office/powerpoint/2010/main" val="793633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Very little is currently known about the transcriptional activity of Mtb in the human lung.</a:t>
            </a:r>
          </a:p>
          <a:p>
            <a:pPr marL="171450" indent="-171450">
              <a:buFontTx/>
              <a:buChar char="-"/>
            </a:pPr>
            <a:r>
              <a:rPr lang="en-US" dirty="0"/>
              <a:t>There have been a few papers published looking at the gene expression of Mtb from sputum samples but they’ve been quite limited in what they can determine…</a:t>
            </a:r>
          </a:p>
          <a:p>
            <a:endParaRPr lang="en-US" dirty="0"/>
          </a:p>
        </p:txBody>
      </p:sp>
      <p:sp>
        <p:nvSpPr>
          <p:cNvPr id="4" name="Slide Number Placeholder 3"/>
          <p:cNvSpPr>
            <a:spLocks noGrp="1"/>
          </p:cNvSpPr>
          <p:nvPr>
            <p:ph type="sldNum" sz="quarter" idx="5"/>
          </p:nvPr>
        </p:nvSpPr>
        <p:spPr/>
        <p:txBody>
          <a:bodyPr/>
          <a:lstStyle/>
          <a:p>
            <a:fld id="{98783E42-0E8D-FE41-9143-A78E2B6EE117}" type="slidenum">
              <a:rPr lang="en-US" smtClean="0"/>
              <a:t>16</a:t>
            </a:fld>
            <a:endParaRPr lang="en-US"/>
          </a:p>
        </p:txBody>
      </p:sp>
    </p:spTree>
    <p:extLst>
      <p:ext uri="{BB962C8B-B14F-4D97-AF65-F5344CB8AC3E}">
        <p14:creationId xmlns:p14="http://schemas.microsoft.com/office/powerpoint/2010/main" val="489278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C973E-97F2-516F-AB6D-08CF51EB25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690E8C-B4CF-78C5-F5D7-A133FDB760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D88E18-5275-5F06-09B5-65BC0D110F02}"/>
              </a:ext>
            </a:extLst>
          </p:cNvPr>
          <p:cNvSpPr>
            <a:spLocks noGrp="1"/>
          </p:cNvSpPr>
          <p:nvPr>
            <p:ph type="body" idx="1"/>
          </p:nvPr>
        </p:nvSpPr>
        <p:spPr/>
        <p:txBody>
          <a:bodyPr/>
          <a:lstStyle/>
          <a:p>
            <a:pPr marL="171450" indent="-171450">
              <a:buFontTx/>
              <a:buChar char="-"/>
            </a:pPr>
            <a:r>
              <a:rPr lang="en-US" dirty="0"/>
              <a:t>These are results from one of those studies</a:t>
            </a:r>
          </a:p>
          <a:p>
            <a:pPr marL="171450" indent="-171450">
              <a:buFontTx/>
              <a:buChar char="-"/>
            </a:pPr>
            <a:r>
              <a:rPr lang="en-US" dirty="0"/>
              <a:t>They collected sputum samples from patients at day 0 before the start of treatment, then up to 2 weeks after treatment start and measured gene expression with microarrays then compared it to broth culture, which is the differential expression they are plotting here.</a:t>
            </a:r>
          </a:p>
          <a:p>
            <a:endParaRPr lang="en-US" dirty="0"/>
          </a:p>
        </p:txBody>
      </p:sp>
      <p:sp>
        <p:nvSpPr>
          <p:cNvPr id="4" name="Slide Number Placeholder 3">
            <a:extLst>
              <a:ext uri="{FF2B5EF4-FFF2-40B4-BE49-F238E27FC236}">
                <a16:creationId xmlns:a16="http://schemas.microsoft.com/office/drawing/2014/main" id="{1AA9175B-8283-CFFC-8E50-905CC7CE52DE}"/>
              </a:ext>
            </a:extLst>
          </p:cNvPr>
          <p:cNvSpPr>
            <a:spLocks noGrp="1"/>
          </p:cNvSpPr>
          <p:nvPr>
            <p:ph type="sldNum" sz="quarter" idx="5"/>
          </p:nvPr>
        </p:nvSpPr>
        <p:spPr/>
        <p:txBody>
          <a:bodyPr/>
          <a:lstStyle/>
          <a:p>
            <a:fld id="{98783E42-0E8D-FE41-9143-A78E2B6EE117}" type="slidenum">
              <a:rPr lang="en-US" smtClean="0"/>
              <a:t>17</a:t>
            </a:fld>
            <a:endParaRPr lang="en-US"/>
          </a:p>
        </p:txBody>
      </p:sp>
    </p:spTree>
    <p:extLst>
      <p:ext uri="{BB962C8B-B14F-4D97-AF65-F5344CB8AC3E}">
        <p14:creationId xmlns:p14="http://schemas.microsoft.com/office/powerpoint/2010/main" val="2217190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6C4985-0E32-9A22-67FC-7A6EFF7C21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7F6BE7-67A9-ACA7-4BE8-68CD1FC6C1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BF23F3-544F-057E-E0E3-22ED86B233CF}"/>
              </a:ext>
            </a:extLst>
          </p:cNvPr>
          <p:cNvSpPr>
            <a:spLocks noGrp="1"/>
          </p:cNvSpPr>
          <p:nvPr>
            <p:ph type="body" idx="1"/>
          </p:nvPr>
        </p:nvSpPr>
        <p:spPr/>
        <p:txBody>
          <a:bodyPr/>
          <a:lstStyle/>
          <a:p>
            <a:pPr marL="171450" indent="-171450">
              <a:buFontTx/>
              <a:buChar char="-"/>
            </a:pPr>
            <a:r>
              <a:rPr lang="en-US" dirty="0"/>
              <a:t>And they were also able to look at gene expression patterns over time up to day 14</a:t>
            </a:r>
          </a:p>
          <a:p>
            <a:pPr marL="171450" indent="-171450">
              <a:buFontTx/>
              <a:buChar char="-"/>
            </a:pPr>
            <a:r>
              <a:rPr lang="en-US" dirty="0"/>
              <a:t>But this study and others like it have been limited in how much they can discover from clinical sputum samples.</a:t>
            </a:r>
          </a:p>
          <a:p>
            <a:endParaRPr lang="en-US" dirty="0"/>
          </a:p>
        </p:txBody>
      </p:sp>
      <p:sp>
        <p:nvSpPr>
          <p:cNvPr id="4" name="Slide Number Placeholder 3">
            <a:extLst>
              <a:ext uri="{FF2B5EF4-FFF2-40B4-BE49-F238E27FC236}">
                <a16:creationId xmlns:a16="http://schemas.microsoft.com/office/drawing/2014/main" id="{9E613F08-46FC-B646-7A1A-E87783B7F758}"/>
              </a:ext>
            </a:extLst>
          </p:cNvPr>
          <p:cNvSpPr>
            <a:spLocks noGrp="1"/>
          </p:cNvSpPr>
          <p:nvPr>
            <p:ph type="sldNum" sz="quarter" idx="5"/>
          </p:nvPr>
        </p:nvSpPr>
        <p:spPr/>
        <p:txBody>
          <a:bodyPr/>
          <a:lstStyle/>
          <a:p>
            <a:fld id="{98783E42-0E8D-FE41-9143-A78E2B6EE117}" type="slidenum">
              <a:rPr lang="en-US" smtClean="0"/>
              <a:t>18</a:t>
            </a:fld>
            <a:endParaRPr lang="en-US"/>
          </a:p>
        </p:txBody>
      </p:sp>
    </p:spTree>
    <p:extLst>
      <p:ext uri="{BB962C8B-B14F-4D97-AF65-F5344CB8AC3E}">
        <p14:creationId xmlns:p14="http://schemas.microsoft.com/office/powerpoint/2010/main" val="1685357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4FE51-BC69-DD53-8B5A-A02B00C1DC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3477E8-2EBF-1348-1169-50B547BDCD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8A8D2B-1E26-B200-6E70-A9F8D155D3B7}"/>
              </a:ext>
            </a:extLst>
          </p:cNvPr>
          <p:cNvSpPr>
            <a:spLocks noGrp="1"/>
          </p:cNvSpPr>
          <p:nvPr>
            <p:ph type="body" idx="1"/>
          </p:nvPr>
        </p:nvSpPr>
        <p:spPr/>
        <p:txBody>
          <a:bodyPr/>
          <a:lstStyle/>
          <a:p>
            <a:pPr marL="171450" indent="-171450">
              <a:buFontTx/>
              <a:buChar char="-"/>
            </a:pPr>
            <a:r>
              <a:rPr lang="en-US" dirty="0"/>
              <a:t>Most studies have very small sample sizes, this one only looked at 15 patients</a:t>
            </a:r>
          </a:p>
          <a:p>
            <a:pPr marL="171450" indent="-171450">
              <a:buFontTx/>
              <a:buChar char="-"/>
            </a:pPr>
            <a:r>
              <a:rPr lang="en-US" dirty="0"/>
              <a:t>Most do not have information on whether the person progresses to cure or relapse so cannot examine how bacterial activity impacts treatment outcome.</a:t>
            </a:r>
          </a:p>
          <a:p>
            <a:pPr marL="171450" indent="-171450">
              <a:buFontTx/>
              <a:buChar char="-"/>
            </a:pPr>
            <a:r>
              <a:rPr lang="en-US" dirty="0"/>
              <a:t>And then finally the amount of bacterial mRNA decreases substantially after the first few days of treatment, which is likely why this study and others like it it can only define the transcriptome up to 14 days, we don't really have any idea of what happens after this point</a:t>
            </a:r>
          </a:p>
          <a:p>
            <a:pPr marL="171450" indent="-171450">
              <a:buFontTx/>
              <a:buChar char="-"/>
            </a:pPr>
            <a:r>
              <a:rPr lang="en-US" dirty="0"/>
              <a:t>But! </a:t>
            </a:r>
          </a:p>
          <a:p>
            <a:pPr marL="171450" indent="-171450">
              <a:buFontTx/>
              <a:buChar char="-"/>
            </a:pPr>
            <a:r>
              <a:rPr lang="en-US" dirty="0"/>
              <a:t>Using samples from the </a:t>
            </a:r>
            <a:r>
              <a:rPr lang="en-US" dirty="0" err="1"/>
              <a:t>PredictTB</a:t>
            </a:r>
            <a:r>
              <a:rPr lang="en-US" dirty="0"/>
              <a:t> trial gives us a large sample size and known treatment outcome, </a:t>
            </a:r>
          </a:p>
          <a:p>
            <a:pPr marL="171450" indent="-171450">
              <a:buFontTx/>
              <a:buChar char="-"/>
            </a:pPr>
            <a:r>
              <a:rPr lang="en-US" dirty="0"/>
              <a:t>And then to deal with this problem of a small amount of Mtb mRNA, we need some way to enrich for this tiny amount of Mtb mRNA</a:t>
            </a:r>
          </a:p>
          <a:p>
            <a:pPr marL="171450" indent="-171450">
              <a:buFontTx/>
              <a:buChar char="-"/>
            </a:pPr>
            <a:endParaRPr lang="en-US" dirty="0"/>
          </a:p>
          <a:p>
            <a:pPr marL="171450" indent="-171450">
              <a:buFontTx/>
              <a:buChar char="-"/>
            </a:pPr>
            <a:endParaRPr lang="en-US" dirty="0"/>
          </a:p>
          <a:p>
            <a:pPr marL="171450" indent="-171450">
              <a:buFontTx/>
              <a:buChar char="-"/>
            </a:pPr>
            <a:r>
              <a:rPr lang="en-US" dirty="0"/>
              <a:t>## we’re going to use a hybridization and enrichment sequencing approach called transcript capture sequencing</a:t>
            </a:r>
          </a:p>
          <a:p>
            <a:endParaRPr lang="en-US" dirty="0"/>
          </a:p>
        </p:txBody>
      </p:sp>
      <p:sp>
        <p:nvSpPr>
          <p:cNvPr id="4" name="Slide Number Placeholder 3">
            <a:extLst>
              <a:ext uri="{FF2B5EF4-FFF2-40B4-BE49-F238E27FC236}">
                <a16:creationId xmlns:a16="http://schemas.microsoft.com/office/drawing/2014/main" id="{8D4CDF76-CECE-60CE-069E-9E1AA1B7C052}"/>
              </a:ext>
            </a:extLst>
          </p:cNvPr>
          <p:cNvSpPr>
            <a:spLocks noGrp="1"/>
          </p:cNvSpPr>
          <p:nvPr>
            <p:ph type="sldNum" sz="quarter" idx="5"/>
          </p:nvPr>
        </p:nvSpPr>
        <p:spPr/>
        <p:txBody>
          <a:bodyPr/>
          <a:lstStyle/>
          <a:p>
            <a:fld id="{98783E42-0E8D-FE41-9143-A78E2B6EE117}" type="slidenum">
              <a:rPr lang="en-US" smtClean="0"/>
              <a:t>19</a:t>
            </a:fld>
            <a:endParaRPr lang="en-US"/>
          </a:p>
        </p:txBody>
      </p:sp>
    </p:spTree>
    <p:extLst>
      <p:ext uri="{BB962C8B-B14F-4D97-AF65-F5344CB8AC3E}">
        <p14:creationId xmlns:p14="http://schemas.microsoft.com/office/powerpoint/2010/main" val="23413853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to do that we started with this protocol from the Singh lab at the University of Washington called genome capture sequencing.</a:t>
            </a:r>
          </a:p>
          <a:p>
            <a:pPr marL="171450" indent="-171450">
              <a:buFontTx/>
              <a:buChar char="-"/>
            </a:pPr>
            <a:r>
              <a:rPr lang="en-US" dirty="0"/>
              <a:t>Which has been used to enrich for pseudomonas DNA in cystic fibrosis patient sputum samples.</a:t>
            </a:r>
          </a:p>
          <a:p>
            <a:pPr marL="171450" indent="-171450">
              <a:buFontTx/>
              <a:buChar char="-"/>
            </a:pPr>
            <a:r>
              <a:rPr lang="en-US" dirty="0"/>
              <a:t>And the way it works is you go through these steps to generate single stranded </a:t>
            </a:r>
            <a:r>
              <a:rPr lang="en-US" dirty="0" err="1"/>
              <a:t>biointylated</a:t>
            </a:r>
            <a:r>
              <a:rPr lang="en-US" dirty="0"/>
              <a:t> probes starting from DNA of bacterial cultures. [go through steps]</a:t>
            </a:r>
          </a:p>
          <a:p>
            <a:pPr marL="171450" indent="-171450">
              <a:buFontTx/>
              <a:buChar char="-"/>
            </a:pPr>
            <a:r>
              <a:rPr lang="en-US" dirty="0"/>
              <a:t>These probes that are specific to that bacterial genome can then be hybridized to a sequencing library made from the total DNA of a sputum sample. </a:t>
            </a:r>
          </a:p>
          <a:p>
            <a:pPr marL="171450" indent="-171450">
              <a:buFontTx/>
              <a:buChar char="-"/>
            </a:pPr>
            <a:r>
              <a:rPr lang="en-US" dirty="0"/>
              <a:t>The probes will just bind to the bacterial genome, you can wash away any DNA that doesn’t bind, and you’re left with this final library enriched for bacterial DNA. Which you can then go on and sequence. </a:t>
            </a:r>
          </a:p>
          <a:p>
            <a:pPr marL="171450" indent="-171450">
              <a:buFontTx/>
              <a:buChar char="-"/>
            </a:pPr>
            <a:r>
              <a:rPr lang="en-US" dirty="0"/>
              <a:t>So we wanted to make these probes starting with a Mtb culture to make the probes, and hybridize the probes to RNA libraries.</a:t>
            </a:r>
          </a:p>
          <a:p>
            <a:pPr marL="171450" indent="-171450">
              <a:buFontTx/>
              <a:buChar char="-"/>
            </a:pPr>
            <a:endParaRPr lang="en-US" dirty="0"/>
          </a:p>
          <a:p>
            <a:pPr marL="171450" indent="-171450">
              <a:buFontTx/>
              <a:buChar char="-"/>
            </a:pPr>
            <a:r>
              <a:rPr lang="en-US" dirty="0"/>
              <a:t>Unfortunately when we started trying to use this protocol on </a:t>
            </a:r>
            <a:r>
              <a:rPr lang="en-US" dirty="0" err="1"/>
              <a:t>Mtb</a:t>
            </a:r>
            <a:r>
              <a:rPr lang="en-US" dirty="0"/>
              <a:t> RNA libraries, it was pretty inconsistent in how well it worked. </a:t>
            </a:r>
          </a:p>
          <a:p>
            <a:pPr marL="171450" indent="-171450">
              <a:buFontTx/>
              <a:buChar char="-"/>
            </a:pPr>
            <a:r>
              <a:rPr lang="en-US" dirty="0"/>
              <a:t>And something that I found concerning was no one had been able to quantify the concentration of these biotinylated probes, so we had no idea how much probe was made during this prep, or how much probe was added to the sequencing library.</a:t>
            </a:r>
          </a:p>
          <a:p>
            <a:pPr marL="171450" indent="-171450">
              <a:buFontTx/>
              <a:buChar char="-"/>
            </a:pPr>
            <a:r>
              <a:rPr lang="en-US" dirty="0"/>
              <a:t>So I’ve spent the last few months troubleshooting this protocol with the goal of being able to measure the probe concentration at the end of the protocol and getting it to successfully work on </a:t>
            </a:r>
            <a:r>
              <a:rPr lang="en-US" dirty="0" err="1"/>
              <a:t>Mtb</a:t>
            </a:r>
            <a:r>
              <a:rPr lang="en-US" dirty="0"/>
              <a:t> RNA.</a:t>
            </a:r>
          </a:p>
          <a:p>
            <a:pPr marL="171450" indent="-171450">
              <a:buFontTx/>
              <a:buChar char="-"/>
            </a:pPr>
            <a:endParaRPr lang="en-US" dirty="0"/>
          </a:p>
          <a:p>
            <a:pPr marL="171450" indent="-171450">
              <a:buFontTx/>
              <a:buChar char="-"/>
            </a:pPr>
            <a:endParaRPr lang="en-US" dirty="0"/>
          </a:p>
          <a:p>
            <a:pPr marL="171450" indent="-171450">
              <a:buFontTx/>
              <a:buChar char="-"/>
            </a:pPr>
            <a:r>
              <a:rPr lang="en-US" dirty="0"/>
              <a:t>#########</a:t>
            </a:r>
          </a:p>
          <a:p>
            <a:pPr marL="171450" indent="-171450">
              <a:buFontTx/>
              <a:buChar char="-"/>
            </a:pPr>
            <a:r>
              <a:rPr lang="en-US" dirty="0"/>
              <a:t>And we were trying to figure out why….</a:t>
            </a:r>
          </a:p>
          <a:p>
            <a:pPr marL="171450" indent="-171450">
              <a:buFontTx/>
              <a:buChar char="-"/>
            </a:pPr>
            <a:r>
              <a:rPr lang="en-US" dirty="0"/>
              <a:t>And when I started trying to troubleshoot this protocol the first thing that I found very concerning was that no one had been able to quantify how much single stranded biotinylate probe this was in this top sample. The qubit always said the concentration of the sample was too low to quantify, and even nanodrop (which in my experience always seems willing to say there is lots of material in a sample), wasn’t giving a reading. </a:t>
            </a:r>
          </a:p>
          <a:p>
            <a:pPr marL="171450" indent="-171450">
              <a:buFontTx/>
              <a:buChar char="-"/>
            </a:pPr>
            <a:r>
              <a:rPr lang="en-US" dirty="0"/>
              <a:t>The lab that made this protocol just assumed that there was something about single stranded biotinylated DNA that made it recalcitrant to being measured, and since it was working for them they weren’t too worried about it. </a:t>
            </a:r>
          </a:p>
          <a:p>
            <a:pPr marL="171450" indent="-171450">
              <a:buFontTx/>
              <a:buChar char="-"/>
            </a:pPr>
            <a:r>
              <a:rPr lang="en-US" dirty="0"/>
              <a:t>But it didn’t make any sense to me why this material couldn’t be measured, I thought it was more likely that there wasn’t enough material to measure. And not having enough probe for this capture reaction is what is causing it to give pretty inconsistent results.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8783E42-0E8D-FE41-9143-A78E2B6EE117}" type="slidenum">
              <a:rPr lang="en-US" smtClean="0"/>
              <a:t>20</a:t>
            </a:fld>
            <a:endParaRPr lang="en-US"/>
          </a:p>
        </p:txBody>
      </p:sp>
    </p:spTree>
    <p:extLst>
      <p:ext uri="{BB962C8B-B14F-4D97-AF65-F5344CB8AC3E}">
        <p14:creationId xmlns:p14="http://schemas.microsoft.com/office/powerpoint/2010/main" val="312929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 now we have transcript capture sequencing (or TC-seq)</a:t>
            </a:r>
          </a:p>
          <a:p>
            <a:pPr marL="171450" indent="-171450">
              <a:buFontTx/>
              <a:buChar char="-"/>
            </a:pPr>
            <a:r>
              <a:rPr lang="en-US" dirty="0"/>
              <a:t>And I found out that the reason we couldn’t quantify the final probe is because there was too little material there to be quantified. And I think the reason we were getting inconsistent results before is there just wasn’t enough probe in some of the samples to work.</a:t>
            </a:r>
          </a:p>
          <a:p>
            <a:pPr marL="171450" indent="-171450">
              <a:buFontTx/>
              <a:buChar char="-"/>
            </a:pPr>
            <a:r>
              <a:rPr lang="en-US" dirty="0"/>
              <a:t>I modified a lot of steps in here to help us retain the probe DNA, and I’m not going to go into all the details, </a:t>
            </a:r>
          </a:p>
          <a:p>
            <a:pPr marL="171450" indent="-171450">
              <a:buFontTx/>
              <a:buChar char="-"/>
            </a:pPr>
            <a:r>
              <a:rPr lang="en-US" dirty="0"/>
              <a:t>But one of the main changes was denaturing the DNA before biotinylation. This really increased the efficiency of biotinylation which helped me retain enough measurable probe material at the end of this protocol </a:t>
            </a:r>
          </a:p>
          <a:p>
            <a:pPr marL="171450" indent="-171450">
              <a:buFontTx/>
              <a:buChar char="-"/>
            </a:pPr>
            <a:r>
              <a:rPr lang="en-US" dirty="0"/>
              <a:t>Which is really helping to optimize how much probe is needed for a successful capture</a:t>
            </a:r>
          </a:p>
          <a:p>
            <a:endParaRPr lang="en-US" dirty="0"/>
          </a:p>
        </p:txBody>
      </p:sp>
      <p:sp>
        <p:nvSpPr>
          <p:cNvPr id="4" name="Slide Number Placeholder 3"/>
          <p:cNvSpPr>
            <a:spLocks noGrp="1"/>
          </p:cNvSpPr>
          <p:nvPr>
            <p:ph type="sldNum" sz="quarter" idx="5"/>
          </p:nvPr>
        </p:nvSpPr>
        <p:spPr/>
        <p:txBody>
          <a:bodyPr/>
          <a:lstStyle/>
          <a:p>
            <a:fld id="{98783E42-0E8D-FE41-9143-A78E2B6EE117}" type="slidenum">
              <a:rPr lang="en-US" smtClean="0"/>
              <a:t>21</a:t>
            </a:fld>
            <a:endParaRPr lang="en-US"/>
          </a:p>
        </p:txBody>
      </p:sp>
    </p:spTree>
    <p:extLst>
      <p:ext uri="{BB962C8B-B14F-4D97-AF65-F5344CB8AC3E}">
        <p14:creationId xmlns:p14="http://schemas.microsoft.com/office/powerpoint/2010/main" val="1721674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These are just come testing samples we used to check if the capture it working, they are THP1 cells that have been spiked with H37Ra.</a:t>
            </a:r>
          </a:p>
          <a:p>
            <a:pPr marL="171450" indent="-171450">
              <a:buFontTx/>
              <a:buChar char="-"/>
            </a:pPr>
            <a:r>
              <a:rPr lang="en-US" dirty="0"/>
              <a:t>And these samples are all technical replicates that have been sequenced using this capture method with different probe preps, and they all cluster well together, showing that this sequencing method is robust. So as long as we are using enough probe, probes prepped differently will still amplify out the same thing……..</a:t>
            </a:r>
          </a:p>
        </p:txBody>
      </p:sp>
      <p:sp>
        <p:nvSpPr>
          <p:cNvPr id="4" name="Slide Number Placeholder 3"/>
          <p:cNvSpPr>
            <a:spLocks noGrp="1"/>
          </p:cNvSpPr>
          <p:nvPr>
            <p:ph type="sldNum" sz="quarter" idx="5"/>
          </p:nvPr>
        </p:nvSpPr>
        <p:spPr/>
        <p:txBody>
          <a:bodyPr/>
          <a:lstStyle/>
          <a:p>
            <a:fld id="{98783E42-0E8D-FE41-9143-A78E2B6EE117}" type="slidenum">
              <a:rPr lang="en-US" smtClean="0"/>
              <a:t>22</a:t>
            </a:fld>
            <a:endParaRPr lang="en-US"/>
          </a:p>
        </p:txBody>
      </p:sp>
    </p:spTree>
    <p:extLst>
      <p:ext uri="{BB962C8B-B14F-4D97-AF65-F5344CB8AC3E}">
        <p14:creationId xmlns:p14="http://schemas.microsoft.com/office/powerpoint/2010/main" val="1758067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999D6-024E-1B44-1C00-1690AD989C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D3E202-B31D-2612-D247-D71FA2A1F6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FB29B2-3469-27B6-19AE-CECF6C43125D}"/>
              </a:ext>
            </a:extLst>
          </p:cNvPr>
          <p:cNvSpPr>
            <a:spLocks noGrp="1"/>
          </p:cNvSpPr>
          <p:nvPr>
            <p:ph type="body" idx="1"/>
          </p:nvPr>
        </p:nvSpPr>
        <p:spPr/>
        <p:txBody>
          <a:bodyPr/>
          <a:lstStyle/>
          <a:p>
            <a:pPr marL="171450" indent="-171450">
              <a:buFontTx/>
              <a:buChar char="-"/>
            </a:pPr>
            <a:r>
              <a:rPr lang="en-US" dirty="0"/>
              <a:t>And this is hot off the sequencer, but we just did a run using these new probes and showed that they successfully enriched for mycobacterium mRNA out of several different sample types.</a:t>
            </a:r>
          </a:p>
          <a:p>
            <a:pPr marL="171450" indent="-171450">
              <a:buFontTx/>
              <a:buChar char="-"/>
            </a:pPr>
            <a:r>
              <a:rPr lang="en-US" dirty="0"/>
              <a:t>And we included just a few sputum samples from the </a:t>
            </a:r>
            <a:r>
              <a:rPr lang="en-US" dirty="0" err="1"/>
              <a:t>PredictTB</a:t>
            </a:r>
            <a:r>
              <a:rPr lang="en-US" dirty="0"/>
              <a:t> trial.</a:t>
            </a:r>
          </a:p>
          <a:p>
            <a:pPr marL="171450" indent="-171450">
              <a:buFontTx/>
              <a:buChar char="-"/>
            </a:pPr>
            <a:r>
              <a:rPr lang="en-US" dirty="0"/>
              <a:t>And we were successfully able to enrich for the Mtb RNA out of these samples. </a:t>
            </a:r>
          </a:p>
          <a:p>
            <a:pPr marL="171450" indent="-171450">
              <a:buFontTx/>
              <a:buChar char="-"/>
            </a:pPr>
            <a:r>
              <a:rPr lang="en-US" dirty="0"/>
              <a:t>We sequenced two samples from before the start of drug treatment (week 0), 2 samples from week 2, and 2 samples from week 4.</a:t>
            </a:r>
          </a:p>
          <a:p>
            <a:pPr marL="171450" indent="-171450">
              <a:buFontTx/>
              <a:buChar char="-"/>
            </a:pPr>
            <a:r>
              <a:rPr lang="en-US" dirty="0"/>
              <a:t>The week 0 samples look the best, with over 1 million reads aligning to Mtb, and this decreases as antibiotic treatment progresses</a:t>
            </a:r>
          </a:p>
          <a:p>
            <a:pPr marL="171450" indent="-171450">
              <a:buFontTx/>
              <a:buChar char="-"/>
            </a:pPr>
            <a:r>
              <a:rPr lang="en-US" dirty="0"/>
              <a:t>The week 4 samples are not so good, with just about 60,000 to 130,000 reads aligning. But this is still an enrichment because if we just sequenced without the transcript capture, we would only get maybe a couple hundred reads aligning</a:t>
            </a:r>
          </a:p>
          <a:p>
            <a:pPr marL="171450" indent="-171450">
              <a:buFontTx/>
              <a:buChar char="-"/>
            </a:pPr>
            <a:r>
              <a:rPr lang="en-US" dirty="0"/>
              <a:t>So we’re pretty happy about this and I’ve got some more ideas about how to increase this number even more which I’m hoping to implement soon.</a:t>
            </a:r>
          </a:p>
        </p:txBody>
      </p:sp>
      <p:sp>
        <p:nvSpPr>
          <p:cNvPr id="4" name="Slide Number Placeholder 3">
            <a:extLst>
              <a:ext uri="{FF2B5EF4-FFF2-40B4-BE49-F238E27FC236}">
                <a16:creationId xmlns:a16="http://schemas.microsoft.com/office/drawing/2014/main" id="{FD42F25D-53C3-C6DB-12E3-06659D4A5AA1}"/>
              </a:ext>
            </a:extLst>
          </p:cNvPr>
          <p:cNvSpPr>
            <a:spLocks noGrp="1"/>
          </p:cNvSpPr>
          <p:nvPr>
            <p:ph type="sldNum" sz="quarter" idx="5"/>
          </p:nvPr>
        </p:nvSpPr>
        <p:spPr/>
        <p:txBody>
          <a:bodyPr/>
          <a:lstStyle/>
          <a:p>
            <a:fld id="{98783E42-0E8D-FE41-9143-A78E2B6EE117}" type="slidenum">
              <a:rPr lang="en-US" smtClean="0"/>
              <a:t>23</a:t>
            </a:fld>
            <a:endParaRPr lang="en-US"/>
          </a:p>
        </p:txBody>
      </p:sp>
    </p:spTree>
    <p:extLst>
      <p:ext uri="{BB962C8B-B14F-4D97-AF65-F5344CB8AC3E}">
        <p14:creationId xmlns:p14="http://schemas.microsoft.com/office/powerpoint/2010/main" val="24777478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F1276-71BA-114E-88F3-89E562E0F3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45D2D6-5D79-A672-DABD-EFC604DE7A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933913-7106-8022-48F4-96F9F987E7E7}"/>
              </a:ext>
            </a:extLst>
          </p:cNvPr>
          <p:cNvSpPr>
            <a:spLocks noGrp="1"/>
          </p:cNvSpPr>
          <p:nvPr>
            <p:ph type="body" idx="1"/>
          </p:nvPr>
        </p:nvSpPr>
        <p:spPr/>
        <p:txBody>
          <a:bodyPr/>
          <a:lstStyle/>
          <a:p>
            <a:pPr marL="171450" indent="-171450">
              <a:buFontTx/>
              <a:buChar char="-"/>
            </a:pPr>
            <a:endParaRPr lang="en-US" dirty="0"/>
          </a:p>
        </p:txBody>
      </p:sp>
      <p:sp>
        <p:nvSpPr>
          <p:cNvPr id="4" name="Slide Number Placeholder 3">
            <a:extLst>
              <a:ext uri="{FF2B5EF4-FFF2-40B4-BE49-F238E27FC236}">
                <a16:creationId xmlns:a16="http://schemas.microsoft.com/office/drawing/2014/main" id="{478D46AF-8EE5-C699-F68F-F842266D7A66}"/>
              </a:ext>
            </a:extLst>
          </p:cNvPr>
          <p:cNvSpPr>
            <a:spLocks noGrp="1"/>
          </p:cNvSpPr>
          <p:nvPr>
            <p:ph type="sldNum" sz="quarter" idx="5"/>
          </p:nvPr>
        </p:nvSpPr>
        <p:spPr/>
        <p:txBody>
          <a:bodyPr/>
          <a:lstStyle/>
          <a:p>
            <a:fld id="{98783E42-0E8D-FE41-9143-A78E2B6EE117}" type="slidenum">
              <a:rPr lang="en-US" smtClean="0"/>
              <a:t>24</a:t>
            </a:fld>
            <a:endParaRPr lang="en-US"/>
          </a:p>
        </p:txBody>
      </p:sp>
    </p:spTree>
    <p:extLst>
      <p:ext uri="{BB962C8B-B14F-4D97-AF65-F5344CB8AC3E}">
        <p14:creationId xmlns:p14="http://schemas.microsoft.com/office/powerpoint/2010/main" val="3509905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DF2BB-C65E-5EF2-A2BA-F4D9C8C6E1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484592-D1E3-DA2B-7656-FE1AFA697D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478FE4-7E4A-73E1-2062-905654FFEED1}"/>
              </a:ext>
            </a:extLst>
          </p:cNvPr>
          <p:cNvSpPr>
            <a:spLocks noGrp="1"/>
          </p:cNvSpPr>
          <p:nvPr>
            <p:ph type="body" idx="1"/>
          </p:nvPr>
        </p:nvSpPr>
        <p:spPr/>
        <p:txBody>
          <a:bodyPr/>
          <a:lstStyle/>
          <a:p>
            <a:pPr marL="171450" indent="-171450">
              <a:buFontTx/>
              <a:buChar char="-"/>
            </a:pPr>
            <a:endParaRPr lang="en-US" dirty="0"/>
          </a:p>
        </p:txBody>
      </p:sp>
      <p:sp>
        <p:nvSpPr>
          <p:cNvPr id="4" name="Slide Number Placeholder 3">
            <a:extLst>
              <a:ext uri="{FF2B5EF4-FFF2-40B4-BE49-F238E27FC236}">
                <a16:creationId xmlns:a16="http://schemas.microsoft.com/office/drawing/2014/main" id="{66BB2B26-B667-A71F-2675-DEC39745EF10}"/>
              </a:ext>
            </a:extLst>
          </p:cNvPr>
          <p:cNvSpPr>
            <a:spLocks noGrp="1"/>
          </p:cNvSpPr>
          <p:nvPr>
            <p:ph type="sldNum" sz="quarter" idx="5"/>
          </p:nvPr>
        </p:nvSpPr>
        <p:spPr/>
        <p:txBody>
          <a:bodyPr/>
          <a:lstStyle/>
          <a:p>
            <a:fld id="{98783E42-0E8D-FE41-9143-A78E2B6EE117}" type="slidenum">
              <a:rPr lang="en-US" smtClean="0"/>
              <a:t>25</a:t>
            </a:fld>
            <a:endParaRPr lang="en-US"/>
          </a:p>
        </p:txBody>
      </p:sp>
    </p:spTree>
    <p:extLst>
      <p:ext uri="{BB962C8B-B14F-4D97-AF65-F5344CB8AC3E}">
        <p14:creationId xmlns:p14="http://schemas.microsoft.com/office/powerpoint/2010/main" val="446315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 we know that over 10 million people are infected with TB every year</a:t>
            </a:r>
          </a:p>
          <a:p>
            <a:pPr marL="171450" indent="-171450">
              <a:buFontTx/>
              <a:buChar char="-"/>
            </a:pPr>
            <a:r>
              <a:rPr lang="en-US" dirty="0"/>
              <a:t>And the standard treatment for these cases of drug-susceptible TB is 6-months of multiple antibiotics</a:t>
            </a:r>
          </a:p>
          <a:p>
            <a:pPr marL="171450" indent="-171450">
              <a:buFontTx/>
              <a:buChar char="-"/>
            </a:pPr>
            <a:endParaRPr lang="en-US" dirty="0"/>
          </a:p>
          <a:p>
            <a:pPr marL="171450" indent="-171450">
              <a:buFontTx/>
              <a:buChar char="-"/>
            </a:pPr>
            <a:endParaRPr lang="en-US" dirty="0"/>
          </a:p>
          <a:p>
            <a:endParaRPr lang="en-US" dirty="0"/>
          </a:p>
        </p:txBody>
      </p:sp>
      <p:sp>
        <p:nvSpPr>
          <p:cNvPr id="4" name="Slide Number Placeholder 3"/>
          <p:cNvSpPr>
            <a:spLocks noGrp="1"/>
          </p:cNvSpPr>
          <p:nvPr>
            <p:ph type="sldNum" sz="quarter" idx="5"/>
          </p:nvPr>
        </p:nvSpPr>
        <p:spPr/>
        <p:txBody>
          <a:bodyPr/>
          <a:lstStyle/>
          <a:p>
            <a:fld id="{98783E42-0E8D-FE41-9143-A78E2B6EE117}" type="slidenum">
              <a:rPr lang="en-US" smtClean="0"/>
              <a:t>8</a:t>
            </a:fld>
            <a:endParaRPr lang="en-US"/>
          </a:p>
        </p:txBody>
      </p:sp>
    </p:spTree>
    <p:extLst>
      <p:ext uri="{BB962C8B-B14F-4D97-AF65-F5344CB8AC3E}">
        <p14:creationId xmlns:p14="http://schemas.microsoft.com/office/powerpoint/2010/main" val="15513071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as another little teaser, I ran some marmoset samples from a study done by ___ and the NIH?? Which the Sherman lab is also planning on doing TC seq on, and they look even better than the sputum samples, with even more reads aligning to Mtb. So that’s great</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8783E42-0E8D-FE41-9143-A78E2B6EE117}" type="slidenum">
              <a:rPr lang="en-US" smtClean="0"/>
              <a:t>26</a:t>
            </a:fld>
            <a:endParaRPr lang="en-US"/>
          </a:p>
        </p:txBody>
      </p:sp>
    </p:spTree>
    <p:extLst>
      <p:ext uri="{BB962C8B-B14F-4D97-AF65-F5344CB8AC3E}">
        <p14:creationId xmlns:p14="http://schemas.microsoft.com/office/powerpoint/2010/main" val="22636156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Especially Mark Jones who started doing all the transcript capture seq work in the lab.</a:t>
            </a:r>
          </a:p>
        </p:txBody>
      </p:sp>
      <p:sp>
        <p:nvSpPr>
          <p:cNvPr id="4" name="Slide Number Placeholder 3"/>
          <p:cNvSpPr>
            <a:spLocks noGrp="1"/>
          </p:cNvSpPr>
          <p:nvPr>
            <p:ph type="sldNum" sz="quarter" idx="5"/>
          </p:nvPr>
        </p:nvSpPr>
        <p:spPr/>
        <p:txBody>
          <a:bodyPr/>
          <a:lstStyle/>
          <a:p>
            <a:fld id="{98783E42-0E8D-FE41-9143-A78E2B6EE117}" type="slidenum">
              <a:rPr lang="en-US" smtClean="0"/>
              <a:t>28</a:t>
            </a:fld>
            <a:endParaRPr lang="en-US"/>
          </a:p>
        </p:txBody>
      </p:sp>
    </p:spTree>
    <p:extLst>
      <p:ext uri="{BB962C8B-B14F-4D97-AF65-F5344CB8AC3E}">
        <p14:creationId xmlns:p14="http://schemas.microsoft.com/office/powerpoint/2010/main" val="3436369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6C169-7D3E-E5D0-BE70-A094183129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D85EB7-A2D0-19B7-A5A1-293DE988FD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02F983-7A79-5C25-C9FE-E1DE8358481A}"/>
              </a:ext>
            </a:extLst>
          </p:cNvPr>
          <p:cNvSpPr>
            <a:spLocks noGrp="1"/>
          </p:cNvSpPr>
          <p:nvPr>
            <p:ph type="body" idx="1"/>
          </p:nvPr>
        </p:nvSpPr>
        <p:spPr/>
        <p:txBody>
          <a:bodyPr/>
          <a:lstStyle/>
          <a:p>
            <a:pPr marL="171450" indent="-171450">
              <a:buFontTx/>
              <a:buChar char="-"/>
            </a:pPr>
            <a:r>
              <a:rPr lang="en-US" dirty="0"/>
              <a:t>Patients are started with 2 months of a combination of 4 antibiotics, which is the HRZE treatment, then 4 months of 2 antibiotics. </a:t>
            </a:r>
          </a:p>
          <a:p>
            <a:pPr marL="171450" indent="-171450">
              <a:buFontTx/>
              <a:buChar char="-"/>
            </a:pPr>
            <a:r>
              <a:rPr lang="en-US" dirty="0"/>
              <a:t>This 6-month length was kind of arbitrarily chosen, it works fine for curing most people, but it is not ideal</a:t>
            </a:r>
          </a:p>
          <a:p>
            <a:pPr marL="171450" indent="-171450">
              <a:buFontTx/>
              <a:buChar char="-"/>
            </a:pPr>
            <a:r>
              <a:rPr lang="en-US" dirty="0"/>
              <a:t>So most people (80-85%) are actually cured of TB within 4 months of treatment </a:t>
            </a:r>
          </a:p>
          <a:p>
            <a:pPr marL="171450" indent="-171450">
              <a:buFontTx/>
              <a:buChar char="-"/>
            </a:pPr>
            <a:r>
              <a:rPr lang="en-US" dirty="0"/>
              <a:t>Meaning that most people are being overtreated for TB.</a:t>
            </a:r>
          </a:p>
          <a:p>
            <a:pPr marL="171450" indent="-171450">
              <a:buFontTx/>
              <a:buChar char="-"/>
            </a:pPr>
            <a:r>
              <a:rPr lang="en-US" dirty="0"/>
              <a:t>And these drugs can have pretty serious side effects, most cause liver damage and they can be toxic to different parts of the body.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But this 6-months of treatment is standard because it minimizes the number of patients who are going to relapse, which is when the same bacterial strain re-emerges after the end of treatment</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endParaRPr lang="en-US" dirty="0"/>
          </a:p>
        </p:txBody>
      </p:sp>
      <p:sp>
        <p:nvSpPr>
          <p:cNvPr id="4" name="Slide Number Placeholder 3">
            <a:extLst>
              <a:ext uri="{FF2B5EF4-FFF2-40B4-BE49-F238E27FC236}">
                <a16:creationId xmlns:a16="http://schemas.microsoft.com/office/drawing/2014/main" id="{521466A0-B6EE-8343-B82C-929D2266A4B0}"/>
              </a:ext>
            </a:extLst>
          </p:cNvPr>
          <p:cNvSpPr>
            <a:spLocks noGrp="1"/>
          </p:cNvSpPr>
          <p:nvPr>
            <p:ph type="sldNum" sz="quarter" idx="5"/>
          </p:nvPr>
        </p:nvSpPr>
        <p:spPr/>
        <p:txBody>
          <a:bodyPr/>
          <a:lstStyle/>
          <a:p>
            <a:fld id="{98783E42-0E8D-FE41-9143-A78E2B6EE117}" type="slidenum">
              <a:rPr lang="en-US" smtClean="0"/>
              <a:t>9</a:t>
            </a:fld>
            <a:endParaRPr lang="en-US"/>
          </a:p>
        </p:txBody>
      </p:sp>
    </p:spTree>
    <p:extLst>
      <p:ext uri="{BB962C8B-B14F-4D97-AF65-F5344CB8AC3E}">
        <p14:creationId xmlns:p14="http://schemas.microsoft.com/office/powerpoint/2010/main" val="1510557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C753E-9183-3AE3-AC1B-7F8E9164EA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ED20A4-A5A0-C88D-6BBC-87FD515DA0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3373D0-54E8-23D3-7B9E-C574A9BA8234}"/>
              </a:ext>
            </a:extLst>
          </p:cNvPr>
          <p:cNvSpPr>
            <a:spLocks noGrp="1"/>
          </p:cNvSpPr>
          <p:nvPr>
            <p:ph type="body" idx="1"/>
          </p:nvPr>
        </p:nvSpPr>
        <p:spPr/>
        <p:txBody>
          <a:bodyPr/>
          <a:lstStyle/>
          <a:p>
            <a:pPr marL="171450" indent="-171450">
              <a:buFontTx/>
              <a:buChar char="-"/>
            </a:pPr>
            <a:r>
              <a:rPr lang="en-US" dirty="0"/>
              <a:t>BUT even with 6-months of treatment, 5% of people STILL relapse, so 6-months isn’t even long enough to cure everyone</a:t>
            </a:r>
          </a:p>
          <a:p>
            <a:pPr marL="171450" indent="-171450">
              <a:buFontTx/>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So we have this problem that most patients are </a:t>
            </a:r>
            <a:r>
              <a:rPr lang="en-US" sz="1800" b="1" dirty="0">
                <a:effectLst/>
                <a:latin typeface="Aptos" panose="020B0004020202020204" pitchFamily="34" charset="0"/>
                <a:ea typeface="Aptos" panose="020B0004020202020204" pitchFamily="34" charset="0"/>
                <a:cs typeface="Times New Roman" panose="02020603050405020304" pitchFamily="18" charset="0"/>
              </a:rPr>
              <a:t>overtreated</a:t>
            </a:r>
            <a:r>
              <a:rPr lang="en-US" sz="1800" dirty="0">
                <a:effectLst/>
                <a:latin typeface="Aptos" panose="020B0004020202020204" pitchFamily="34" charset="0"/>
                <a:ea typeface="Aptos" panose="020B0004020202020204" pitchFamily="34" charset="0"/>
                <a:cs typeface="Times New Roman" panose="02020603050405020304" pitchFamily="18" charset="0"/>
              </a:rPr>
              <a:t>, and are taking unnecessary antibiotics, while others are </a:t>
            </a:r>
            <a:r>
              <a:rPr lang="en-US" sz="1800" b="1" dirty="0">
                <a:effectLst/>
                <a:latin typeface="Aptos" panose="020B0004020202020204" pitchFamily="34" charset="0"/>
                <a:ea typeface="Aptos" panose="020B0004020202020204" pitchFamily="34" charset="0"/>
                <a:cs typeface="Times New Roman" panose="02020603050405020304" pitchFamily="18" charset="0"/>
              </a:rPr>
              <a:t>undertreated</a:t>
            </a:r>
            <a:r>
              <a:rPr lang="en-US" sz="1800" dirty="0">
                <a:effectLst/>
                <a:latin typeface="Aptos" panose="020B0004020202020204" pitchFamily="34" charset="0"/>
                <a:ea typeface="Aptos" panose="020B0004020202020204" pitchFamily="34" charset="0"/>
                <a:cs typeface="Times New Roman" panose="02020603050405020304" pitchFamily="18" charset="0"/>
              </a:rPr>
              <a:t>, leading to relapse. </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But people are having a hard time coming up with better treatment strategies because we don’t know who is going to relapse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If we could identify who needs that longer treatment to prevent relapse, we could create better TB treatment plans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indent="-171450">
              <a:buFontTx/>
              <a:buChar char="-"/>
            </a:pPr>
            <a:endParaRPr lang="en-US" dirty="0"/>
          </a:p>
          <a:p>
            <a:endParaRPr lang="en-US" dirty="0"/>
          </a:p>
        </p:txBody>
      </p:sp>
      <p:sp>
        <p:nvSpPr>
          <p:cNvPr id="4" name="Slide Number Placeholder 3">
            <a:extLst>
              <a:ext uri="{FF2B5EF4-FFF2-40B4-BE49-F238E27FC236}">
                <a16:creationId xmlns:a16="http://schemas.microsoft.com/office/drawing/2014/main" id="{014FC86D-5480-1E68-3E02-8D1B16A911AC}"/>
              </a:ext>
            </a:extLst>
          </p:cNvPr>
          <p:cNvSpPr>
            <a:spLocks noGrp="1"/>
          </p:cNvSpPr>
          <p:nvPr>
            <p:ph type="sldNum" sz="quarter" idx="5"/>
          </p:nvPr>
        </p:nvSpPr>
        <p:spPr/>
        <p:txBody>
          <a:bodyPr/>
          <a:lstStyle/>
          <a:p>
            <a:fld id="{98783E42-0E8D-FE41-9143-A78E2B6EE117}" type="slidenum">
              <a:rPr lang="en-US" smtClean="0"/>
              <a:t>10</a:t>
            </a:fld>
            <a:endParaRPr lang="en-US"/>
          </a:p>
        </p:txBody>
      </p:sp>
    </p:spTree>
    <p:extLst>
      <p:ext uri="{BB962C8B-B14F-4D97-AF65-F5344CB8AC3E}">
        <p14:creationId xmlns:p14="http://schemas.microsoft.com/office/powerpoint/2010/main" val="2067485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333333"/>
                </a:solidFill>
                <a:effectLst/>
                <a:latin typeface="Montserrat" panose="020F0502020204030204" pitchFamily="34" charset="0"/>
              </a:rPr>
              <a:t>There has been a lot of interest in finding a biomarker to monitor treatment efficacy and predict outcome both from the bacterial side and the host side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333333"/>
                </a:solidFill>
                <a:effectLst/>
                <a:latin typeface="Montserrat" panose="020F0502020204030204" pitchFamily="34" charset="0"/>
              </a:rPr>
              <a:t>The most used biomarkers right now are culture conversion on the pathogen side, and lung cavitation on the host side.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dirty="0">
                <a:solidFill>
                  <a:srgbClr val="333333"/>
                </a:solidFill>
                <a:effectLst/>
                <a:latin typeface="Calibri" panose="020F0502020204030204" pitchFamily="34" charset="0"/>
                <a:cs typeface="Times New Roman" panose="02020603050405020304" pitchFamily="18" charset="0"/>
              </a:rPr>
              <a:t>But they have not been that successful in reliably predicting relapse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dirty="0">
                <a:solidFill>
                  <a:srgbClr val="333333"/>
                </a:solidFill>
                <a:effectLst/>
                <a:latin typeface="Calibri" panose="020F0502020204030204" pitchFamily="34" charset="0"/>
                <a:cs typeface="Times New Roman" panose="02020603050405020304" pitchFamily="18" charset="0"/>
              </a:rPr>
              <a:t>For example, </a:t>
            </a:r>
            <a:r>
              <a:rPr lang="en-US" sz="1200" b="0" i="0" dirty="0">
                <a:solidFill>
                  <a:srgbClr val="FF0000"/>
                </a:solidFill>
                <a:effectLst/>
                <a:latin typeface="Calibri" panose="020F0502020204030204" pitchFamily="34" charset="0"/>
                <a:cs typeface="Times New Roman" panose="02020603050405020304" pitchFamily="18" charset="0"/>
              </a:rPr>
              <a:t>trials </a:t>
            </a:r>
            <a:r>
              <a:rPr lang="en-US" sz="1200" b="0" i="0" dirty="0">
                <a:solidFill>
                  <a:srgbClr val="333333"/>
                </a:solidFill>
                <a:effectLst/>
                <a:latin typeface="Calibri" panose="020F0502020204030204" pitchFamily="34" charset="0"/>
                <a:cs typeface="Times New Roman" panose="02020603050405020304" pitchFamily="18" charset="0"/>
              </a:rPr>
              <a:t>have shown that people can become culture negative early on in therapy, then still relapse, and patients that continue to show active TB lesions can still progress to cure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dirty="0">
                <a:solidFill>
                  <a:srgbClr val="333333"/>
                </a:solidFill>
                <a:effectLst/>
                <a:latin typeface="Calibri" panose="020F0502020204030204" pitchFamily="34" charset="0"/>
                <a:cs typeface="Times New Roman" panose="02020603050405020304" pitchFamily="18" charset="0"/>
              </a:rPr>
              <a:t>BUT there is evidence that bacterial activity could be a potentially useful but so far underexamined indicator of relapse.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b="0" i="0" dirty="0">
              <a:solidFill>
                <a:srgbClr val="333333"/>
              </a:solidFill>
              <a:effectLst/>
              <a:latin typeface="Montserrat"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b="0" i="0" dirty="0">
              <a:solidFill>
                <a:srgbClr val="333333"/>
              </a:solidFill>
              <a:effectLst/>
              <a:latin typeface="Montserrat"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b="0" i="0" dirty="0">
              <a:solidFill>
                <a:srgbClr val="333333"/>
              </a:solidFill>
              <a:effectLst/>
              <a:latin typeface="Montserrat"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b="0" i="0" dirty="0">
              <a:solidFill>
                <a:srgbClr val="333333"/>
              </a:solidFill>
              <a:effectLst/>
              <a:latin typeface="Montserrat"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dirty="0">
                <a:solidFill>
                  <a:srgbClr val="333333"/>
                </a:solidFill>
                <a:effectLst/>
                <a:latin typeface="Calibri" panose="020F0502020204030204" pitchFamily="34" charset="0"/>
                <a:cs typeface="Times New Roman" panose="02020603050405020304" pitchFamily="18" charset="0"/>
              </a:rPr>
              <a:t>(measured by looking at the bacterial RNA) </a:t>
            </a:r>
            <a:endParaRPr lang="en-US" b="0" i="0" dirty="0">
              <a:solidFill>
                <a:srgbClr val="333333"/>
              </a:solidFill>
              <a:effectLst/>
              <a:latin typeface="Montserrat" panose="020F050202020403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98783E42-0E8D-FE41-9143-A78E2B6EE117}" type="slidenum">
              <a:rPr lang="en-US" smtClean="0"/>
              <a:t>11</a:t>
            </a:fld>
            <a:endParaRPr lang="en-US"/>
          </a:p>
        </p:txBody>
      </p:sp>
    </p:spTree>
    <p:extLst>
      <p:ext uri="{BB962C8B-B14F-4D97-AF65-F5344CB8AC3E}">
        <p14:creationId xmlns:p14="http://schemas.microsoft.com/office/powerpoint/2010/main" val="2267701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There is some preliminary evidence that subtle changes in bacterial phenotype relate to clinical outcome</a:t>
            </a:r>
          </a:p>
          <a:p>
            <a:pPr marL="171450" indent="-171450">
              <a:buFontTx/>
              <a:buChar char="-"/>
            </a:pPr>
            <a:r>
              <a:rPr lang="en-US" dirty="0"/>
              <a:t>This is a graph looking at clinical isolates from patients who either were cured or relapse. I’m sure at lot of people in the audience have seen this graph before so I won’t spend much time on it.</a:t>
            </a:r>
          </a:p>
          <a:p>
            <a:pPr marL="171450" indent="-171450">
              <a:buFontTx/>
              <a:buChar char="-"/>
            </a:pPr>
            <a:r>
              <a:rPr lang="en-US" dirty="0"/>
              <a:t>It’s showing the MIC of clinical isolates to two antibiotics isoniazid and rifampin </a:t>
            </a:r>
          </a:p>
          <a:p>
            <a:pPr marL="171450" indent="-171450">
              <a:buFontTx/>
              <a:buChar char="-"/>
            </a:pPr>
            <a:r>
              <a:rPr lang="en-US" dirty="0"/>
              <a:t>And all these isolates have slightly different MICs to these two drugs, with cases that go on to relapse (which are the red triangles), having a trend of higher MICs compared to cases that go on to cure (which are the blue circles).</a:t>
            </a:r>
          </a:p>
          <a:p>
            <a:pPr marL="171450" indent="-171450">
              <a:buFontTx/>
              <a:buChar char="-"/>
            </a:pPr>
            <a:r>
              <a:rPr lang="en-US" dirty="0"/>
              <a:t>And this study showed that when the MIC is included in a predictive model, the model becomes more successful at predicting outcome </a:t>
            </a:r>
          </a:p>
          <a:p>
            <a:pPr marL="171450" indent="-171450">
              <a:buFontTx/>
              <a:buChar char="-"/>
            </a:pPr>
            <a:r>
              <a:rPr lang="en-US" b="1" dirty="0"/>
              <a:t>So this gives us reason to believe that bacterial activity impacts treatment outcome and may be useful in predicting likelihood of relapse</a:t>
            </a:r>
          </a:p>
          <a:p>
            <a:pPr marL="171450" indent="-171450">
              <a:buFontTx/>
              <a:buChar char="-"/>
            </a:pPr>
            <a:endParaRPr lang="en-US" b="1" dirty="0"/>
          </a:p>
          <a:p>
            <a:pPr marL="171450" indent="-171450">
              <a:buFontTx/>
              <a:buChar char="-"/>
            </a:pPr>
            <a:r>
              <a:rPr lang="en-US" b="1" dirty="0"/>
              <a:t>Thinking more about bacterial activity during treatment….</a:t>
            </a:r>
          </a:p>
          <a:p>
            <a:pPr marL="171450" indent="-171450">
              <a:buFontTx/>
              <a:buChar char="-"/>
            </a:pPr>
            <a:endParaRPr lang="en-US" b="1" dirty="0"/>
          </a:p>
          <a:p>
            <a:pPr marL="171450" indent="-171450">
              <a:buFontTx/>
              <a:buChar char="-"/>
            </a:pPr>
            <a:r>
              <a:rPr lang="en-US" b="1" dirty="0"/>
              <a:t>### So what are these relapsing bacteria actually doing in the lung?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All of these MICs are still below the drug resistance threshold, so they are all still classified as drug-susceptible strains</a:t>
            </a:r>
          </a:p>
          <a:p>
            <a:endParaRPr lang="en-US" dirty="0"/>
          </a:p>
        </p:txBody>
      </p:sp>
      <p:sp>
        <p:nvSpPr>
          <p:cNvPr id="4" name="Slide Number Placeholder 3"/>
          <p:cNvSpPr>
            <a:spLocks noGrp="1"/>
          </p:cNvSpPr>
          <p:nvPr>
            <p:ph type="sldNum" sz="quarter" idx="5"/>
          </p:nvPr>
        </p:nvSpPr>
        <p:spPr/>
        <p:txBody>
          <a:bodyPr/>
          <a:lstStyle/>
          <a:p>
            <a:fld id="{98783E42-0E8D-FE41-9143-A78E2B6EE117}" type="slidenum">
              <a:rPr lang="en-US" smtClean="0"/>
              <a:t>12</a:t>
            </a:fld>
            <a:endParaRPr lang="en-US"/>
          </a:p>
        </p:txBody>
      </p:sp>
    </p:spTree>
    <p:extLst>
      <p:ext uri="{BB962C8B-B14F-4D97-AF65-F5344CB8AC3E}">
        <p14:creationId xmlns:p14="http://schemas.microsoft.com/office/powerpoint/2010/main" val="2483916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This graph is showing the stages of TB disease over time in cases that lead to relapse. (in a very stylized manner)</a:t>
            </a:r>
          </a:p>
          <a:p>
            <a:pPr marL="171450" indent="-171450">
              <a:buFontTx/>
              <a:buChar char="-"/>
            </a:pPr>
            <a:r>
              <a:rPr lang="en-US" dirty="0"/>
              <a:t>A person gets infection and there is this period of latent pre-clinical infection, </a:t>
            </a:r>
          </a:p>
          <a:p>
            <a:pPr marL="171450" indent="-171450">
              <a:buFontTx/>
              <a:buChar char="-"/>
            </a:pPr>
            <a:r>
              <a:rPr lang="en-US" dirty="0"/>
              <a:t>At some point a person can develop symptoms, and become culture positive for TB, and they start getting treated with that 6-month regimen.</a:t>
            </a:r>
          </a:p>
          <a:p>
            <a:pPr marL="171450" indent="-171450">
              <a:buFontTx/>
              <a:buChar char="-"/>
            </a:pPr>
            <a:r>
              <a:rPr lang="en-US" dirty="0"/>
              <a:t>By the end of the 6 months they are no longer culture positive for TB, and it seems like the treatment worked.</a:t>
            </a:r>
          </a:p>
          <a:p>
            <a:pPr marL="171450" indent="-171450">
              <a:buFontTx/>
              <a:buChar char="-"/>
            </a:pPr>
            <a:r>
              <a:rPr lang="en-US" dirty="0"/>
              <a:t>BUT in this subset of people, there are viable bacteria still present, below this culture detection threshold, and after drug pressure is removed, they result in relapse.</a:t>
            </a:r>
          </a:p>
          <a:p>
            <a:pPr marL="171450" indent="-171450">
              <a:buFontTx/>
              <a:buChar char="-"/>
            </a:pPr>
            <a:r>
              <a:rPr lang="en-US" dirty="0"/>
              <a:t>**And people have actually been able to amplify Mtb RNA from patients sputum throughout this 6 months of treatment, even after the person is below this culture detection threshold, so we know there are live TB still producing RNA even when the bacteria are undetectable by culture methods.</a:t>
            </a:r>
          </a:p>
          <a:p>
            <a:pPr marL="171450" indent="-171450">
              <a:buFontTx/>
              <a:buChar char="-"/>
            </a:pPr>
            <a:r>
              <a:rPr lang="en-US" b="1" dirty="0"/>
              <a:t>But! We don't know much about what these bacteria that survive drug treatment are doing.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dirty="0"/>
              <a:t>So </a:t>
            </a:r>
            <a:r>
              <a:rPr lang="en-US" b="1" i="1" dirty="0"/>
              <a:t>we</a:t>
            </a:r>
            <a:r>
              <a:rPr lang="en-US" b="1" dirty="0"/>
              <a:t> want to look into these bacteria that are surviving drug treatment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dirty="0"/>
              <a:t>And we are going to do this by examining bacterial RNA signatures from clinical sputum samples.</a:t>
            </a:r>
          </a:p>
          <a:p>
            <a:pPr marL="171450" indent="-171450">
              <a:buFontTx/>
              <a:buChar char="-"/>
            </a:pPr>
            <a:endParaRPr lang="en-US" dirty="0"/>
          </a:p>
          <a:p>
            <a:pPr marL="171450" indent="-171450">
              <a:buFontTx/>
              <a:buChar char="-"/>
            </a:pPr>
            <a:endParaRPr lang="en-US" dirty="0"/>
          </a:p>
          <a:p>
            <a:pPr marL="171450" indent="-171450">
              <a:buFontTx/>
              <a:buChar char="-"/>
            </a:pPr>
            <a:r>
              <a:rPr lang="en-US" dirty="0"/>
              <a:t>(See what they're doing and see if their actions could be predictive of relapse)</a:t>
            </a:r>
          </a:p>
          <a:p>
            <a:endParaRPr lang="en-US" dirty="0"/>
          </a:p>
        </p:txBody>
      </p:sp>
      <p:sp>
        <p:nvSpPr>
          <p:cNvPr id="4" name="Slide Number Placeholder 3"/>
          <p:cNvSpPr>
            <a:spLocks noGrp="1"/>
          </p:cNvSpPr>
          <p:nvPr>
            <p:ph type="sldNum" sz="quarter" idx="5"/>
          </p:nvPr>
        </p:nvSpPr>
        <p:spPr/>
        <p:txBody>
          <a:bodyPr/>
          <a:lstStyle/>
          <a:p>
            <a:fld id="{98783E42-0E8D-FE41-9143-A78E2B6EE117}" type="slidenum">
              <a:rPr lang="en-US" smtClean="0"/>
              <a:t>13</a:t>
            </a:fld>
            <a:endParaRPr lang="en-US"/>
          </a:p>
        </p:txBody>
      </p:sp>
    </p:spTree>
    <p:extLst>
      <p:ext uri="{BB962C8B-B14F-4D97-AF65-F5344CB8AC3E}">
        <p14:creationId xmlns:p14="http://schemas.microsoft.com/office/powerpoint/2010/main" val="3714268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 we are very fortunate to have access to sputum samples collected as part of the </a:t>
            </a:r>
            <a:r>
              <a:rPr lang="en-US" dirty="0" err="1"/>
              <a:t>PredictTB</a:t>
            </a:r>
            <a:r>
              <a:rPr lang="en-US" dirty="0"/>
              <a:t> Phase II clinical trial from South Africa (that is led by Cliff Barry at the NIH)</a:t>
            </a:r>
          </a:p>
          <a:p>
            <a:pPr marL="171450" indent="-171450">
              <a:buFontTx/>
              <a:buChar char="-"/>
            </a:pPr>
            <a:r>
              <a:rPr lang="en-US" dirty="0"/>
              <a:t>In this trial, They attempted to use lung pathology (from PET/CT scans) combined with presence of Mtb DNA in sputum (from the GeneXpert cycle threshold) to identify patients that could complete a shorter 4 month treatment without an increased likelihood of relapse</a:t>
            </a:r>
          </a:p>
          <a:p>
            <a:pPr marL="171450" indent="-171450">
              <a:buFontTx/>
              <a:buChar char="-"/>
            </a:pPr>
            <a:r>
              <a:rPr lang="en-US" dirty="0"/>
              <a:t>People who didn’t meet these criteria were moved to Arm A and completed the standard 6-month antibiotic therapy</a:t>
            </a:r>
          </a:p>
          <a:p>
            <a:pPr marL="171450" indent="-171450">
              <a:buFontTx/>
              <a:buChar char="-"/>
            </a:pPr>
            <a:r>
              <a:rPr lang="en-US" dirty="0"/>
              <a:t>People who did meet the criteria were randomized at week 16 to either receive the standard 6-month therapy or complete therapy early after only 4 months of treatment.</a:t>
            </a:r>
          </a:p>
          <a:p>
            <a:pPr marL="171450" indent="-171450">
              <a:buFontTx/>
              <a:buChar char="-"/>
            </a:pPr>
            <a:r>
              <a:rPr lang="en-US" dirty="0"/>
              <a:t>Unfortunately, this trial was not able to successfully stratify participants. While Arm B, which was the control arm had 2 relapse cases, Arm C with 4 months of treatment had 12 relapses.</a:t>
            </a:r>
          </a:p>
          <a:p>
            <a:pPr marL="171450" indent="-171450">
              <a:buFontTx/>
              <a:buChar char="-"/>
            </a:pPr>
            <a:r>
              <a:rPr lang="en-US" dirty="0"/>
              <a:t>** And I think this really highlights this issue we have of standard biomarkers (in this case lung pathology and presence of bacterial DNA) not being very successful indicators of treatment outcome. ** </a:t>
            </a:r>
          </a:p>
          <a:p>
            <a:pPr marL="171450" indent="-171450">
              <a:buFontTx/>
              <a:buChar char="-"/>
            </a:pPr>
            <a:r>
              <a:rPr lang="en-US" dirty="0"/>
              <a:t>Another thing that they collected throughout this trial were sputum samples. And at each of the weeks shown on this diagram, they collect sputum in the clinic and immediately put them in TRIzol to preserve the bacterial RNA.</a:t>
            </a:r>
          </a:p>
          <a:p>
            <a:pPr marL="171450" indent="-171450">
              <a:buFontTx/>
              <a:buChar char="-"/>
            </a:pPr>
            <a:r>
              <a:rPr lang="en-US" dirty="0"/>
              <a:t>And they recently sent us sputum samples from all of these timepoints, which we can use to examine the transcriptional profile of Mtb. </a:t>
            </a:r>
          </a:p>
          <a:p>
            <a:pPr marL="171450" indent="-171450">
              <a:buFontTx/>
              <a:buChar char="-"/>
            </a:pPr>
            <a:r>
              <a:rPr lang="en-US" dirty="0"/>
              <a:t>And most importantly we can attempt to tie transcriptional changes to treatment outcome</a:t>
            </a:r>
          </a:p>
          <a:p>
            <a:pPr marL="171450" indent="-171450">
              <a:buFontTx/>
              <a:buChar char="-"/>
            </a:pPr>
            <a:r>
              <a:rPr lang="en-US" dirty="0"/>
              <a:t>So we've got two major questions we are trying to answer...</a:t>
            </a:r>
          </a:p>
          <a:p>
            <a:endParaRPr lang="en-US" dirty="0"/>
          </a:p>
        </p:txBody>
      </p:sp>
      <p:sp>
        <p:nvSpPr>
          <p:cNvPr id="4" name="Slide Number Placeholder 3"/>
          <p:cNvSpPr>
            <a:spLocks noGrp="1"/>
          </p:cNvSpPr>
          <p:nvPr>
            <p:ph type="sldNum" sz="quarter" idx="5"/>
          </p:nvPr>
        </p:nvSpPr>
        <p:spPr/>
        <p:txBody>
          <a:bodyPr/>
          <a:lstStyle/>
          <a:p>
            <a:fld id="{98783E42-0E8D-FE41-9143-A78E2B6EE117}" type="slidenum">
              <a:rPr lang="en-US" smtClean="0"/>
              <a:t>14</a:t>
            </a:fld>
            <a:endParaRPr lang="en-US"/>
          </a:p>
        </p:txBody>
      </p:sp>
    </p:spTree>
    <p:extLst>
      <p:ext uri="{BB962C8B-B14F-4D97-AF65-F5344CB8AC3E}">
        <p14:creationId xmlns:p14="http://schemas.microsoft.com/office/powerpoint/2010/main" val="3803411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955F3-B9A8-3E6A-1AE5-02F59A42B7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3EF290-AC91-5195-F3EA-2A63C7E910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B5B863-1010-D462-2708-B16513E46FA6}"/>
              </a:ext>
            </a:extLst>
          </p:cNvPr>
          <p:cNvSpPr>
            <a:spLocks noGrp="1"/>
          </p:cNvSpPr>
          <p:nvPr>
            <p:ph type="body" idx="1"/>
          </p:nvPr>
        </p:nvSpPr>
        <p:spPr/>
        <p:txBody>
          <a:bodyPr/>
          <a:lstStyle/>
          <a:p>
            <a:pPr marL="171450" indent="-171450">
              <a:buFontTx/>
              <a:buChar char="-"/>
            </a:pPr>
            <a:r>
              <a:rPr lang="en-US" dirty="0"/>
              <a:t>First: What is the transcriptionally activity of Mtb in vivo?</a:t>
            </a:r>
          </a:p>
          <a:p>
            <a:pPr marL="171450" indent="-171450">
              <a:buFontTx/>
              <a:buChar char="-"/>
            </a:pPr>
            <a:r>
              <a:rPr lang="en-US" dirty="0"/>
              <a:t>this is getting at what is the underlying biology of these bacteria that are surviving in the human lung (both before and during drug treatment)</a:t>
            </a:r>
          </a:p>
          <a:p>
            <a:pPr marL="171450" indent="-171450">
              <a:buFontTx/>
              <a:buChar char="-"/>
            </a:pPr>
            <a:r>
              <a:rPr lang="en-US" dirty="0"/>
              <a:t>And second is how do relapse strains differ from cure strains? Are there any distinguishing transcriptional characteristics between these two groups that could be used as biomarkers to predict treatment outcome?</a:t>
            </a:r>
          </a:p>
          <a:p>
            <a:endParaRPr lang="en-US" dirty="0"/>
          </a:p>
        </p:txBody>
      </p:sp>
      <p:sp>
        <p:nvSpPr>
          <p:cNvPr id="4" name="Slide Number Placeholder 3">
            <a:extLst>
              <a:ext uri="{FF2B5EF4-FFF2-40B4-BE49-F238E27FC236}">
                <a16:creationId xmlns:a16="http://schemas.microsoft.com/office/drawing/2014/main" id="{EA61A5B5-D7D0-E267-20C0-47983FCE09EF}"/>
              </a:ext>
            </a:extLst>
          </p:cNvPr>
          <p:cNvSpPr>
            <a:spLocks noGrp="1"/>
          </p:cNvSpPr>
          <p:nvPr>
            <p:ph type="sldNum" sz="quarter" idx="5"/>
          </p:nvPr>
        </p:nvSpPr>
        <p:spPr/>
        <p:txBody>
          <a:bodyPr/>
          <a:lstStyle/>
          <a:p>
            <a:fld id="{98783E42-0E8D-FE41-9143-A78E2B6EE117}" type="slidenum">
              <a:rPr lang="en-US" smtClean="0"/>
              <a:t>15</a:t>
            </a:fld>
            <a:endParaRPr lang="en-US"/>
          </a:p>
        </p:txBody>
      </p:sp>
    </p:spTree>
    <p:extLst>
      <p:ext uri="{BB962C8B-B14F-4D97-AF65-F5344CB8AC3E}">
        <p14:creationId xmlns:p14="http://schemas.microsoft.com/office/powerpoint/2010/main" val="19533593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10/10/24</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pic>
        <p:nvPicPr>
          <p:cNvPr id="5" name="Picture 4">
            <a:extLst>
              <a:ext uri="{FF2B5EF4-FFF2-40B4-BE49-F238E27FC236}">
                <a16:creationId xmlns:a16="http://schemas.microsoft.com/office/drawing/2014/main" id="{EAA99723-1B42-3868-E6CF-F3DB9BE1D53D}"/>
              </a:ext>
            </a:extLst>
          </p:cNvPr>
          <p:cNvPicPr>
            <a:picLocks noChangeAspect="1"/>
          </p:cNvPicPr>
          <p:nvPr userDrawn="1"/>
        </p:nvPicPr>
        <p:blipFill>
          <a:blip r:embed="rId2"/>
          <a:stretch>
            <a:fillRect/>
          </a:stretch>
        </p:blipFill>
        <p:spPr>
          <a:xfrm>
            <a:off x="9891350" y="6258064"/>
            <a:ext cx="1719457" cy="530975"/>
          </a:xfrm>
          <a:prstGeom prst="rect">
            <a:avLst/>
          </a:prstGeom>
          <a:noFill/>
        </p:spPr>
      </p:pic>
    </p:spTree>
    <p:extLst>
      <p:ext uri="{BB962C8B-B14F-4D97-AF65-F5344CB8AC3E}">
        <p14:creationId xmlns:p14="http://schemas.microsoft.com/office/powerpoint/2010/main" val="40858686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10/10/24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pic>
        <p:nvPicPr>
          <p:cNvPr id="9" name="Picture 8">
            <a:extLst>
              <a:ext uri="{FF2B5EF4-FFF2-40B4-BE49-F238E27FC236}">
                <a16:creationId xmlns:a16="http://schemas.microsoft.com/office/drawing/2014/main" id="{27B55F6E-74A3-6280-FF8C-80CF02BDC552}"/>
              </a:ext>
            </a:extLst>
          </p:cNvPr>
          <p:cNvPicPr>
            <a:picLocks noChangeAspect="1"/>
          </p:cNvPicPr>
          <p:nvPr userDrawn="1"/>
        </p:nvPicPr>
        <p:blipFill>
          <a:blip r:embed="rId2"/>
          <a:stretch>
            <a:fillRect/>
          </a:stretch>
        </p:blipFill>
        <p:spPr>
          <a:xfrm>
            <a:off x="9891350" y="6258064"/>
            <a:ext cx="1719457" cy="530975"/>
          </a:xfrm>
          <a:prstGeom prst="rect">
            <a:avLst/>
          </a:prstGeom>
          <a:noFill/>
        </p:spPr>
      </p:pic>
    </p:spTree>
    <p:extLst>
      <p:ext uri="{BB962C8B-B14F-4D97-AF65-F5344CB8AC3E}">
        <p14:creationId xmlns:p14="http://schemas.microsoft.com/office/powerpoint/2010/main" val="1368390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10/10/24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361178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10/10/24</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17991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10/10/24</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pic>
        <p:nvPicPr>
          <p:cNvPr id="5" name="Picture 4">
            <a:extLst>
              <a:ext uri="{FF2B5EF4-FFF2-40B4-BE49-F238E27FC236}">
                <a16:creationId xmlns:a16="http://schemas.microsoft.com/office/drawing/2014/main" id="{EAA99723-1B42-3868-E6CF-F3DB9BE1D53D}"/>
              </a:ext>
            </a:extLst>
          </p:cNvPr>
          <p:cNvPicPr>
            <a:picLocks noChangeAspect="1"/>
          </p:cNvPicPr>
          <p:nvPr userDrawn="1"/>
        </p:nvPicPr>
        <p:blipFill>
          <a:blip r:embed="rId2"/>
          <a:stretch>
            <a:fillRect/>
          </a:stretch>
        </p:blipFill>
        <p:spPr>
          <a:xfrm>
            <a:off x="9891350" y="6258064"/>
            <a:ext cx="1719457" cy="530975"/>
          </a:xfrm>
          <a:prstGeom prst="rect">
            <a:avLst/>
          </a:prstGeom>
          <a:noFill/>
        </p:spPr>
      </p:pic>
    </p:spTree>
    <p:extLst>
      <p:ext uri="{BB962C8B-B14F-4D97-AF65-F5344CB8AC3E}">
        <p14:creationId xmlns:p14="http://schemas.microsoft.com/office/powerpoint/2010/main" val="751718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98932" cy="3338149"/>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10/10/24</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776313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0570" y="5141973"/>
            <a:ext cx="11290860" cy="1258827"/>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10/10/24</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28358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2" y="2228003"/>
            <a:ext cx="5194767" cy="3633047"/>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416039" y="2228003"/>
            <a:ext cx="5194769" cy="3633047"/>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7BFFD690-9426-415D-8B65-26881E07B2D4}" type="datetime1">
              <a:rPr lang="en-US" smtClean="0"/>
              <a:t>10/10/24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pic>
        <p:nvPicPr>
          <p:cNvPr id="9" name="Picture 8">
            <a:extLst>
              <a:ext uri="{FF2B5EF4-FFF2-40B4-BE49-F238E27FC236}">
                <a16:creationId xmlns:a16="http://schemas.microsoft.com/office/drawing/2014/main" id="{FB13D741-706B-84A5-2979-F030BE3855B6}"/>
              </a:ext>
            </a:extLst>
          </p:cNvPr>
          <p:cNvPicPr>
            <a:picLocks noChangeAspect="1"/>
          </p:cNvPicPr>
          <p:nvPr userDrawn="1"/>
        </p:nvPicPr>
        <p:blipFill>
          <a:blip r:embed="rId2"/>
          <a:stretch>
            <a:fillRect/>
          </a:stretch>
        </p:blipFill>
        <p:spPr>
          <a:xfrm>
            <a:off x="9891350" y="6258064"/>
            <a:ext cx="1719457" cy="530975"/>
          </a:xfrm>
          <a:prstGeom prst="rect">
            <a:avLst/>
          </a:prstGeom>
          <a:noFill/>
        </p:spPr>
      </p:pic>
    </p:spTree>
    <p:extLst>
      <p:ext uri="{BB962C8B-B14F-4D97-AF65-F5344CB8AC3E}">
        <p14:creationId xmlns:p14="http://schemas.microsoft.com/office/powerpoint/2010/main" val="59072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10/10/24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pic>
        <p:nvPicPr>
          <p:cNvPr id="10" name="Picture 9">
            <a:extLst>
              <a:ext uri="{FF2B5EF4-FFF2-40B4-BE49-F238E27FC236}">
                <a16:creationId xmlns:a16="http://schemas.microsoft.com/office/drawing/2014/main" id="{4080928A-4EBD-BD3E-B8C4-D13D588EB307}"/>
              </a:ext>
            </a:extLst>
          </p:cNvPr>
          <p:cNvPicPr>
            <a:picLocks noChangeAspect="1"/>
          </p:cNvPicPr>
          <p:nvPr userDrawn="1"/>
        </p:nvPicPr>
        <p:blipFill>
          <a:blip r:embed="rId2"/>
          <a:stretch>
            <a:fillRect/>
          </a:stretch>
        </p:blipFill>
        <p:spPr>
          <a:xfrm>
            <a:off x="9891350" y="6258064"/>
            <a:ext cx="1719457" cy="530975"/>
          </a:xfrm>
          <a:prstGeom prst="rect">
            <a:avLst/>
          </a:prstGeom>
          <a:noFill/>
        </p:spPr>
      </p:pic>
    </p:spTree>
    <p:extLst>
      <p:ext uri="{BB962C8B-B14F-4D97-AF65-F5344CB8AC3E}">
        <p14:creationId xmlns:p14="http://schemas.microsoft.com/office/powerpoint/2010/main" val="933598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10/10/24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pic>
        <p:nvPicPr>
          <p:cNvPr id="6" name="Picture 5">
            <a:extLst>
              <a:ext uri="{FF2B5EF4-FFF2-40B4-BE49-F238E27FC236}">
                <a16:creationId xmlns:a16="http://schemas.microsoft.com/office/drawing/2014/main" id="{899178E3-8F94-EECF-F5D3-F8C075684859}"/>
              </a:ext>
            </a:extLst>
          </p:cNvPr>
          <p:cNvPicPr>
            <a:picLocks noChangeAspect="1"/>
          </p:cNvPicPr>
          <p:nvPr userDrawn="1"/>
        </p:nvPicPr>
        <p:blipFill>
          <a:blip r:embed="rId2"/>
          <a:stretch>
            <a:fillRect/>
          </a:stretch>
        </p:blipFill>
        <p:spPr>
          <a:xfrm>
            <a:off x="9891350" y="6258064"/>
            <a:ext cx="1719457" cy="530975"/>
          </a:xfrm>
          <a:prstGeom prst="rect">
            <a:avLst/>
          </a:prstGeom>
          <a:noFill/>
        </p:spPr>
      </p:pic>
    </p:spTree>
    <p:extLst>
      <p:ext uri="{BB962C8B-B14F-4D97-AF65-F5344CB8AC3E}">
        <p14:creationId xmlns:p14="http://schemas.microsoft.com/office/powerpoint/2010/main" val="990204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10/10/24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pic>
        <p:nvPicPr>
          <p:cNvPr id="6" name="Picture 5">
            <a:extLst>
              <a:ext uri="{FF2B5EF4-FFF2-40B4-BE49-F238E27FC236}">
                <a16:creationId xmlns:a16="http://schemas.microsoft.com/office/drawing/2014/main" id="{6C448D5F-BE42-0662-017C-8B10B1AA7300}"/>
              </a:ext>
            </a:extLst>
          </p:cNvPr>
          <p:cNvPicPr>
            <a:picLocks noChangeAspect="1"/>
          </p:cNvPicPr>
          <p:nvPr userDrawn="1"/>
        </p:nvPicPr>
        <p:blipFill>
          <a:blip r:embed="rId2"/>
          <a:stretch>
            <a:fillRect/>
          </a:stretch>
        </p:blipFill>
        <p:spPr>
          <a:xfrm>
            <a:off x="9891350" y="6258064"/>
            <a:ext cx="1719457" cy="530975"/>
          </a:xfrm>
          <a:prstGeom prst="rect">
            <a:avLst/>
          </a:prstGeom>
          <a:noFill/>
        </p:spPr>
      </p:pic>
    </p:spTree>
    <p:extLst>
      <p:ext uri="{BB962C8B-B14F-4D97-AF65-F5344CB8AC3E}">
        <p14:creationId xmlns:p14="http://schemas.microsoft.com/office/powerpoint/2010/main" val="1413575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10/10/24</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pic>
        <p:nvPicPr>
          <p:cNvPr id="6" name="Picture 5">
            <a:extLst>
              <a:ext uri="{FF2B5EF4-FFF2-40B4-BE49-F238E27FC236}">
                <a16:creationId xmlns:a16="http://schemas.microsoft.com/office/drawing/2014/main" id="{AA87B78C-386F-1F3B-F117-261483CAAF72}"/>
              </a:ext>
            </a:extLst>
          </p:cNvPr>
          <p:cNvPicPr>
            <a:picLocks noChangeAspect="1"/>
          </p:cNvPicPr>
          <p:nvPr userDrawn="1"/>
        </p:nvPicPr>
        <p:blipFill>
          <a:blip r:embed="rId2"/>
          <a:stretch>
            <a:fillRect/>
          </a:stretch>
        </p:blipFill>
        <p:spPr>
          <a:xfrm>
            <a:off x="9891350" y="6258064"/>
            <a:ext cx="1719457" cy="530975"/>
          </a:xfrm>
          <a:prstGeom prst="rect">
            <a:avLst/>
          </a:prstGeom>
          <a:noFill/>
        </p:spPr>
      </p:pic>
    </p:spTree>
    <p:extLst>
      <p:ext uri="{BB962C8B-B14F-4D97-AF65-F5344CB8AC3E}">
        <p14:creationId xmlns:p14="http://schemas.microsoft.com/office/powerpoint/2010/main" val="1374495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5B2D033-C859-3FBA-8D28-049E9BD8C657}"/>
              </a:ext>
            </a:extLst>
          </p:cNvPr>
          <p:cNvSpPr/>
          <p:nvPr userDrawn="1"/>
        </p:nvSpPr>
        <p:spPr>
          <a:xfrm>
            <a:off x="446532" y="459067"/>
            <a:ext cx="2696834" cy="94997"/>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800">
                <a:solidFill>
                  <a:schemeClr val="tx1">
                    <a:lumMod val="75000"/>
                    <a:lumOff val="25000"/>
                  </a:schemeClr>
                </a:solidFill>
              </a:defRPr>
            </a:lvl1pPr>
          </a:lstStyle>
          <a:p>
            <a:fld id="{ED291B17-9318-49DB-B28B-6E5994AE9581}" type="datetime1">
              <a:rPr lang="en-US" smtClean="0"/>
              <a:t>10/10/24</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8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800">
                <a:solidFill>
                  <a:schemeClr val="tx1">
                    <a:lumMod val="75000"/>
                    <a:lumOff val="25000"/>
                  </a:schemeClr>
                </a:solidFill>
              </a:defRPr>
            </a:lvl1pPr>
          </a:lstStyle>
          <a:p>
            <a:fld id="{3A98EE3D-8CD1-4C3F-BD1C-C98C9596463C}" type="slidenum">
              <a:rPr lang="en-US" smtClean="0"/>
              <a:t>‹#›</a:t>
            </a:fld>
            <a:endParaRPr lang="en-US" dirty="0"/>
          </a:p>
        </p:txBody>
      </p:sp>
      <p:sp>
        <p:nvSpPr>
          <p:cNvPr id="21" name="Rectangle 20">
            <a:extLst>
              <a:ext uri="{FF2B5EF4-FFF2-40B4-BE49-F238E27FC236}">
                <a16:creationId xmlns:a16="http://schemas.microsoft.com/office/drawing/2014/main" id="{F65F0486-8B8F-7D88-0E05-D32AB1EBB3E6}"/>
              </a:ext>
            </a:extLst>
          </p:cNvPr>
          <p:cNvSpPr/>
          <p:nvPr userDrawn="1"/>
        </p:nvSpPr>
        <p:spPr>
          <a:xfrm>
            <a:off x="9048634" y="453457"/>
            <a:ext cx="2696834" cy="94997"/>
          </a:xfrm>
          <a:prstGeom prst="rect">
            <a:avLst/>
          </a:prstGeom>
          <a:solidFill>
            <a:srgbClr val="BC1056"/>
          </a:solidFill>
          <a:ln>
            <a:solidFill>
              <a:srgbClr val="BC1056"/>
            </a:solid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EDA262E9-8320-3C12-212B-380422E97AE2}"/>
              </a:ext>
            </a:extLst>
          </p:cNvPr>
          <p:cNvSpPr/>
          <p:nvPr userDrawn="1"/>
        </p:nvSpPr>
        <p:spPr>
          <a:xfrm>
            <a:off x="6181266" y="453794"/>
            <a:ext cx="2696834"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2EAB7EA1-7819-7DA9-827A-29FAD2D66D60}"/>
              </a:ext>
            </a:extLst>
          </p:cNvPr>
          <p:cNvSpPr/>
          <p:nvPr userDrawn="1"/>
        </p:nvSpPr>
        <p:spPr>
          <a:xfrm>
            <a:off x="3313899" y="453457"/>
            <a:ext cx="2696834" cy="94997"/>
          </a:xfrm>
          <a:prstGeom prst="rect">
            <a:avLst/>
          </a:prstGeom>
          <a:solidFill>
            <a:srgbClr val="33CC33"/>
          </a:solidFill>
          <a:ln>
            <a:solidFill>
              <a:srgbClr val="33CC33"/>
            </a:solid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15494477"/>
      </p:ext>
    </p:extLst>
  </p:cSld>
  <p:clrMap bg1="lt1" tx1="dk1" bg2="lt2" tx2="dk2" accent1="accent1" accent2="accent2" accent3="accent3" accent4="accent4" accent5="accent5" accent6="accent6" hlink="hlink" folHlink="folHlink"/>
  <p:sldLayoutIdLst>
    <p:sldLayoutId id="2147483728" r:id="rId1"/>
    <p:sldLayoutId id="2147483738" r:id="rId2"/>
    <p:sldLayoutId id="2147483727"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hf sldNum="0" hdr="0" ftr="0" dt="0"/>
  <p:txStyles>
    <p:titleStyle>
      <a:lvl1pPr algn="l" defTabSz="457200" rtl="0" eaLnBrk="1" latinLnBrk="0" hangingPunct="1">
        <a:lnSpc>
          <a:spcPct val="90000"/>
        </a:lnSpc>
        <a:spcBef>
          <a:spcPct val="0"/>
        </a:spcBef>
        <a:buNone/>
        <a:defRPr sz="44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6.emf"/></Relationships>
</file>

<file path=ppt/slides/_rels/slide2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emf"/><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2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4.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78D5C6B-9B2C-210E-67D9-45D4A53E80DA}"/>
              </a:ext>
            </a:extLst>
          </p:cNvPr>
          <p:cNvGrpSpPr/>
          <p:nvPr/>
        </p:nvGrpSpPr>
        <p:grpSpPr>
          <a:xfrm>
            <a:off x="1191797" y="1472859"/>
            <a:ext cx="9808405" cy="2876811"/>
            <a:chOff x="0" y="320923"/>
            <a:chExt cx="12192000" cy="3779351"/>
          </a:xfrm>
        </p:grpSpPr>
        <p:pic>
          <p:nvPicPr>
            <p:cNvPr id="5" name="Picture 4">
              <a:extLst>
                <a:ext uri="{FF2B5EF4-FFF2-40B4-BE49-F238E27FC236}">
                  <a16:creationId xmlns:a16="http://schemas.microsoft.com/office/drawing/2014/main" id="{40CC791E-CB0C-E8EB-CC9C-7966D36B7569}"/>
                </a:ext>
              </a:extLst>
            </p:cNvPr>
            <p:cNvPicPr>
              <a:picLocks noChangeAspect="1"/>
            </p:cNvPicPr>
            <p:nvPr/>
          </p:nvPicPr>
          <p:blipFill>
            <a:blip r:embed="rId2"/>
            <a:stretch>
              <a:fillRect/>
            </a:stretch>
          </p:blipFill>
          <p:spPr>
            <a:xfrm>
              <a:off x="254965" y="697736"/>
              <a:ext cx="11752027" cy="3402538"/>
            </a:xfrm>
            <a:prstGeom prst="rect">
              <a:avLst/>
            </a:prstGeom>
          </p:spPr>
        </p:pic>
        <p:pic>
          <p:nvPicPr>
            <p:cNvPr id="6" name="Picture 5">
              <a:extLst>
                <a:ext uri="{FF2B5EF4-FFF2-40B4-BE49-F238E27FC236}">
                  <a16:creationId xmlns:a16="http://schemas.microsoft.com/office/drawing/2014/main" id="{E1FCBE52-D3B5-4C1E-52DD-A1777D6F766F}"/>
                </a:ext>
              </a:extLst>
            </p:cNvPr>
            <p:cNvPicPr>
              <a:picLocks noChangeAspect="1"/>
            </p:cNvPicPr>
            <p:nvPr/>
          </p:nvPicPr>
          <p:blipFill>
            <a:blip r:embed="rId3"/>
            <a:stretch>
              <a:fillRect/>
            </a:stretch>
          </p:blipFill>
          <p:spPr>
            <a:xfrm>
              <a:off x="0" y="320923"/>
              <a:ext cx="12192000" cy="376813"/>
            </a:xfrm>
            <a:prstGeom prst="rect">
              <a:avLst/>
            </a:prstGeom>
          </p:spPr>
        </p:pic>
      </p:grpSp>
      <p:sp>
        <p:nvSpPr>
          <p:cNvPr id="7" name="Rectangle 6">
            <a:extLst>
              <a:ext uri="{FF2B5EF4-FFF2-40B4-BE49-F238E27FC236}">
                <a16:creationId xmlns:a16="http://schemas.microsoft.com/office/drawing/2014/main" id="{FD9506AF-2954-1EF3-6130-CE784E9D81C5}"/>
              </a:ext>
            </a:extLst>
          </p:cNvPr>
          <p:cNvSpPr/>
          <p:nvPr/>
        </p:nvSpPr>
        <p:spPr>
          <a:xfrm>
            <a:off x="0" y="4942248"/>
            <a:ext cx="12192000" cy="1921362"/>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 name="Rectangle 7">
            <a:extLst>
              <a:ext uri="{FF2B5EF4-FFF2-40B4-BE49-F238E27FC236}">
                <a16:creationId xmlns:a16="http://schemas.microsoft.com/office/drawing/2014/main" id="{E9D96781-F657-BACD-16F4-41E72E5BD0DA}"/>
              </a:ext>
            </a:extLst>
          </p:cNvPr>
          <p:cNvSpPr/>
          <p:nvPr/>
        </p:nvSpPr>
        <p:spPr>
          <a:xfrm>
            <a:off x="0" y="-140244"/>
            <a:ext cx="12192000" cy="102052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2983605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F8713-8DC7-D3F9-C6A9-D7E58CFEF45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0D0FFD4-296F-7042-4DC3-C62F5FF9354B}"/>
              </a:ext>
            </a:extLst>
          </p:cNvPr>
          <p:cNvSpPr txBox="1"/>
          <p:nvPr/>
        </p:nvSpPr>
        <p:spPr>
          <a:xfrm>
            <a:off x="0" y="6503693"/>
            <a:ext cx="4286250" cy="338554"/>
          </a:xfrm>
          <a:prstGeom prst="rect">
            <a:avLst/>
          </a:prstGeom>
          <a:noFill/>
        </p:spPr>
        <p:txBody>
          <a:bodyPr wrap="square" rtlCol="0">
            <a:spAutoFit/>
          </a:bodyPr>
          <a:lstStyle/>
          <a:p>
            <a:r>
              <a:rPr lang="en-US" sz="1600" dirty="0"/>
              <a:t>WHO global tuberculosis report 2023</a:t>
            </a:r>
          </a:p>
        </p:txBody>
      </p:sp>
      <p:pic>
        <p:nvPicPr>
          <p:cNvPr id="3" name="Picture 2">
            <a:extLst>
              <a:ext uri="{FF2B5EF4-FFF2-40B4-BE49-F238E27FC236}">
                <a16:creationId xmlns:a16="http://schemas.microsoft.com/office/drawing/2014/main" id="{C269B8CE-0052-DF78-23F6-B912656C5AB3}"/>
              </a:ext>
            </a:extLst>
          </p:cNvPr>
          <p:cNvPicPr>
            <a:picLocks noChangeAspect="1"/>
          </p:cNvPicPr>
          <p:nvPr/>
        </p:nvPicPr>
        <p:blipFill>
          <a:blip r:embed="rId3"/>
          <a:stretch>
            <a:fillRect/>
          </a:stretch>
        </p:blipFill>
        <p:spPr>
          <a:xfrm>
            <a:off x="161536" y="2749036"/>
            <a:ext cx="5040414" cy="2921851"/>
          </a:xfrm>
          <a:prstGeom prst="rect">
            <a:avLst/>
          </a:prstGeom>
        </p:spPr>
      </p:pic>
      <p:sp>
        <p:nvSpPr>
          <p:cNvPr id="5" name="TextBox 4">
            <a:extLst>
              <a:ext uri="{FF2B5EF4-FFF2-40B4-BE49-F238E27FC236}">
                <a16:creationId xmlns:a16="http://schemas.microsoft.com/office/drawing/2014/main" id="{3FF59C4B-65AF-785A-2BD1-6664C5A84C67}"/>
              </a:ext>
            </a:extLst>
          </p:cNvPr>
          <p:cNvSpPr txBox="1"/>
          <p:nvPr/>
        </p:nvSpPr>
        <p:spPr>
          <a:xfrm>
            <a:off x="298998" y="1918039"/>
            <a:ext cx="5040413" cy="830997"/>
          </a:xfrm>
          <a:prstGeom prst="rect">
            <a:avLst/>
          </a:prstGeom>
          <a:noFill/>
        </p:spPr>
        <p:txBody>
          <a:bodyPr wrap="square">
            <a:spAutoFit/>
          </a:bodyPr>
          <a:lstStyle/>
          <a:p>
            <a:pPr algn="ctr"/>
            <a:r>
              <a:rPr lang="en-US" sz="2400" b="1" i="0" dirty="0">
                <a:solidFill>
                  <a:srgbClr val="002060"/>
                </a:solidFill>
                <a:effectLst/>
              </a:rPr>
              <a:t>Global trends in the estimated number of incident TB cases</a:t>
            </a:r>
          </a:p>
        </p:txBody>
      </p:sp>
      <p:sp>
        <p:nvSpPr>
          <p:cNvPr id="6" name="TextBox 5">
            <a:extLst>
              <a:ext uri="{FF2B5EF4-FFF2-40B4-BE49-F238E27FC236}">
                <a16:creationId xmlns:a16="http://schemas.microsoft.com/office/drawing/2014/main" id="{97B19B07-30D9-FAA5-3923-6C8F4EEE8E34}"/>
              </a:ext>
            </a:extLst>
          </p:cNvPr>
          <p:cNvSpPr txBox="1"/>
          <p:nvPr/>
        </p:nvSpPr>
        <p:spPr>
          <a:xfrm>
            <a:off x="5306059" y="3376445"/>
            <a:ext cx="2322932" cy="1446550"/>
          </a:xfrm>
          <a:prstGeom prst="rect">
            <a:avLst/>
          </a:prstGeom>
          <a:noFill/>
        </p:spPr>
        <p:txBody>
          <a:bodyPr wrap="square" rtlCol="0">
            <a:spAutoFit/>
          </a:bodyPr>
          <a:lstStyle/>
          <a:p>
            <a:r>
              <a:rPr lang="en-US" sz="2200" dirty="0">
                <a:solidFill>
                  <a:srgbClr val="ED8428"/>
                </a:solidFill>
              </a:rPr>
              <a:t>H: Isoniazid</a:t>
            </a:r>
          </a:p>
          <a:p>
            <a:r>
              <a:rPr lang="en-US" sz="2200" dirty="0">
                <a:solidFill>
                  <a:srgbClr val="ED8428"/>
                </a:solidFill>
              </a:rPr>
              <a:t>R: Rifampicin</a:t>
            </a:r>
          </a:p>
          <a:p>
            <a:r>
              <a:rPr lang="en-US" sz="2200" dirty="0">
                <a:solidFill>
                  <a:srgbClr val="ED8428"/>
                </a:solidFill>
                <a:effectLst/>
                <a:ea typeface="Calibri" panose="020F0502020204030204" pitchFamily="34" charset="0"/>
              </a:rPr>
              <a:t>Z: Pyrazinamide</a:t>
            </a:r>
          </a:p>
          <a:p>
            <a:r>
              <a:rPr lang="en-US" sz="2200" dirty="0">
                <a:solidFill>
                  <a:srgbClr val="ED8428"/>
                </a:solidFill>
                <a:ea typeface="Calibri" panose="020F0502020204030204" pitchFamily="34" charset="0"/>
              </a:rPr>
              <a:t>E: E</a:t>
            </a:r>
            <a:r>
              <a:rPr lang="en-US" sz="2200" dirty="0">
                <a:solidFill>
                  <a:srgbClr val="ED8428"/>
                </a:solidFill>
                <a:effectLst/>
                <a:ea typeface="Calibri" panose="020F0502020204030204" pitchFamily="34" charset="0"/>
              </a:rPr>
              <a:t>thambutol</a:t>
            </a:r>
            <a:r>
              <a:rPr lang="en-US" sz="2200" dirty="0">
                <a:solidFill>
                  <a:srgbClr val="ED8428"/>
                </a:solidFill>
                <a:effectLst/>
              </a:rPr>
              <a:t> </a:t>
            </a:r>
            <a:endParaRPr lang="en-US" sz="2200" dirty="0">
              <a:solidFill>
                <a:srgbClr val="ED8428"/>
              </a:solidFill>
            </a:endParaRPr>
          </a:p>
        </p:txBody>
      </p:sp>
      <p:sp>
        <p:nvSpPr>
          <p:cNvPr id="7" name="TextBox 6">
            <a:extLst>
              <a:ext uri="{FF2B5EF4-FFF2-40B4-BE49-F238E27FC236}">
                <a16:creationId xmlns:a16="http://schemas.microsoft.com/office/drawing/2014/main" id="{F5045A46-4485-DC1E-D568-E15D4F7AA43A}"/>
              </a:ext>
            </a:extLst>
          </p:cNvPr>
          <p:cNvSpPr txBox="1"/>
          <p:nvPr/>
        </p:nvSpPr>
        <p:spPr>
          <a:xfrm>
            <a:off x="7915025" y="3376445"/>
            <a:ext cx="2145312" cy="769441"/>
          </a:xfrm>
          <a:prstGeom prst="rect">
            <a:avLst/>
          </a:prstGeom>
          <a:noFill/>
        </p:spPr>
        <p:txBody>
          <a:bodyPr wrap="square" rtlCol="0">
            <a:spAutoFit/>
          </a:bodyPr>
          <a:lstStyle/>
          <a:p>
            <a:r>
              <a:rPr lang="en-US" sz="2200" dirty="0">
                <a:solidFill>
                  <a:srgbClr val="0070C0"/>
                </a:solidFill>
              </a:rPr>
              <a:t>H: Isoniazid</a:t>
            </a:r>
          </a:p>
          <a:p>
            <a:r>
              <a:rPr lang="en-US" sz="2200" dirty="0">
                <a:solidFill>
                  <a:srgbClr val="0070C0"/>
                </a:solidFill>
              </a:rPr>
              <a:t>R: Rifampicin</a:t>
            </a:r>
          </a:p>
        </p:txBody>
      </p:sp>
      <p:sp>
        <p:nvSpPr>
          <p:cNvPr id="8" name="TextBox 7">
            <a:extLst>
              <a:ext uri="{FF2B5EF4-FFF2-40B4-BE49-F238E27FC236}">
                <a16:creationId xmlns:a16="http://schemas.microsoft.com/office/drawing/2014/main" id="{90BDDE82-F71A-CE83-E4EE-7D8B551309DB}"/>
              </a:ext>
            </a:extLst>
          </p:cNvPr>
          <p:cNvSpPr txBox="1"/>
          <p:nvPr/>
        </p:nvSpPr>
        <p:spPr>
          <a:xfrm>
            <a:off x="7915025" y="2028163"/>
            <a:ext cx="1859278" cy="400110"/>
          </a:xfrm>
          <a:prstGeom prst="rect">
            <a:avLst/>
          </a:prstGeom>
          <a:noFill/>
        </p:spPr>
        <p:txBody>
          <a:bodyPr wrap="square" rtlCol="0">
            <a:spAutoFit/>
          </a:bodyPr>
          <a:lstStyle/>
          <a:p>
            <a:pPr algn="ctr"/>
            <a:r>
              <a:rPr lang="en-US" sz="2000" dirty="0"/>
              <a:t>80-85% cure</a:t>
            </a:r>
          </a:p>
        </p:txBody>
      </p:sp>
      <p:cxnSp>
        <p:nvCxnSpPr>
          <p:cNvPr id="9" name="Straight Arrow Connector 8">
            <a:extLst>
              <a:ext uri="{FF2B5EF4-FFF2-40B4-BE49-F238E27FC236}">
                <a16:creationId xmlns:a16="http://schemas.microsoft.com/office/drawing/2014/main" id="{057E11F5-E1D3-96C3-C631-2DEB49FD2245}"/>
              </a:ext>
            </a:extLst>
          </p:cNvPr>
          <p:cNvCxnSpPr>
            <a:cxnSpLocks/>
          </p:cNvCxnSpPr>
          <p:nvPr/>
        </p:nvCxnSpPr>
        <p:spPr>
          <a:xfrm>
            <a:off x="8844664" y="2391334"/>
            <a:ext cx="0" cy="312471"/>
          </a:xfrm>
          <a:prstGeom prst="straightConnector1">
            <a:avLst/>
          </a:prstGeom>
          <a:ln w="28575">
            <a:solidFill>
              <a:schemeClr val="tx1"/>
            </a:solidFill>
            <a:tailEnd type="arrow" w="lg" len="med"/>
          </a:ln>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85282D2C-F68D-B4BD-8303-8EFA28DB6730}"/>
              </a:ext>
            </a:extLst>
          </p:cNvPr>
          <p:cNvSpPr/>
          <p:nvPr/>
        </p:nvSpPr>
        <p:spPr>
          <a:xfrm>
            <a:off x="5417868" y="2815491"/>
            <a:ext cx="1716006" cy="469556"/>
          </a:xfrm>
          <a:prstGeom prst="rect">
            <a:avLst/>
          </a:prstGeom>
          <a:solidFill>
            <a:srgbClr val="ED8428">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Month 1-2</a:t>
            </a:r>
          </a:p>
        </p:txBody>
      </p:sp>
      <p:sp>
        <p:nvSpPr>
          <p:cNvPr id="11" name="Rectangle 10">
            <a:extLst>
              <a:ext uri="{FF2B5EF4-FFF2-40B4-BE49-F238E27FC236}">
                <a16:creationId xmlns:a16="http://schemas.microsoft.com/office/drawing/2014/main" id="{955E662C-E872-0AD3-308E-1EB7207B98AC}"/>
              </a:ext>
            </a:extLst>
          </p:cNvPr>
          <p:cNvSpPr/>
          <p:nvPr/>
        </p:nvSpPr>
        <p:spPr>
          <a:xfrm>
            <a:off x="7133874" y="2815491"/>
            <a:ext cx="3432011" cy="469556"/>
          </a:xfrm>
          <a:prstGeom prst="rect">
            <a:avLst/>
          </a:prstGeom>
          <a:solidFill>
            <a:srgbClr val="0070C0">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Month 3-6</a:t>
            </a:r>
          </a:p>
        </p:txBody>
      </p:sp>
      <p:sp>
        <p:nvSpPr>
          <p:cNvPr id="12" name="TextBox 11">
            <a:extLst>
              <a:ext uri="{FF2B5EF4-FFF2-40B4-BE49-F238E27FC236}">
                <a16:creationId xmlns:a16="http://schemas.microsoft.com/office/drawing/2014/main" id="{0BA628F1-20A3-77B9-131D-64F9289B8193}"/>
              </a:ext>
            </a:extLst>
          </p:cNvPr>
          <p:cNvSpPr txBox="1"/>
          <p:nvPr/>
        </p:nvSpPr>
        <p:spPr>
          <a:xfrm>
            <a:off x="10472997" y="2850214"/>
            <a:ext cx="1708751" cy="400110"/>
          </a:xfrm>
          <a:prstGeom prst="rect">
            <a:avLst/>
          </a:prstGeom>
          <a:noFill/>
        </p:spPr>
        <p:txBody>
          <a:bodyPr wrap="square" rtlCol="0">
            <a:spAutoFit/>
          </a:bodyPr>
          <a:lstStyle/>
          <a:p>
            <a:pPr algn="ctr"/>
            <a:r>
              <a:rPr lang="en-US" sz="2000" dirty="0"/>
              <a:t>5% relapse</a:t>
            </a:r>
          </a:p>
        </p:txBody>
      </p:sp>
      <p:sp>
        <p:nvSpPr>
          <p:cNvPr id="13" name="Title 3">
            <a:extLst>
              <a:ext uri="{FF2B5EF4-FFF2-40B4-BE49-F238E27FC236}">
                <a16:creationId xmlns:a16="http://schemas.microsoft.com/office/drawing/2014/main" id="{B1574626-1E7D-B9AC-F1E3-B6B530B1731E}"/>
              </a:ext>
            </a:extLst>
          </p:cNvPr>
          <p:cNvSpPr txBox="1">
            <a:spLocks/>
          </p:cNvSpPr>
          <p:nvPr/>
        </p:nvSpPr>
        <p:spPr>
          <a:xfrm>
            <a:off x="575894" y="729658"/>
            <a:ext cx="11029616" cy="713062"/>
          </a:xfrm>
          <a:prstGeom prst="rect">
            <a:avLst/>
          </a:prstGeom>
        </p:spPr>
        <p:txBody>
          <a:bodyPr vert="horz" lIns="91440" tIns="45720" rIns="91440" bIns="45720" rtlCol="0" anchor="b">
            <a:noAutofit/>
          </a:bodyPr>
          <a:lstStyle>
            <a:lvl1pPr algn="l" defTabSz="457200" rtl="0" eaLnBrk="1" latinLnBrk="0" hangingPunct="1">
              <a:lnSpc>
                <a:spcPct val="90000"/>
              </a:lnSpc>
              <a:spcBef>
                <a:spcPct val="0"/>
              </a:spcBef>
              <a:buNone/>
              <a:defRPr sz="44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cap="none" dirty="0"/>
              <a:t>TB treatment is not optimal for most patients</a:t>
            </a:r>
          </a:p>
        </p:txBody>
      </p:sp>
    </p:spTree>
    <p:extLst>
      <p:ext uri="{BB962C8B-B14F-4D97-AF65-F5344CB8AC3E}">
        <p14:creationId xmlns:p14="http://schemas.microsoft.com/office/powerpoint/2010/main" val="2801532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CBFD90-8302-59D4-5A19-3836B6CFE4E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6A2484A-D2A8-6FBC-A7D7-13B2D3155185}"/>
              </a:ext>
            </a:extLst>
          </p:cNvPr>
          <p:cNvSpPr txBox="1"/>
          <p:nvPr/>
        </p:nvSpPr>
        <p:spPr>
          <a:xfrm>
            <a:off x="0" y="6509579"/>
            <a:ext cx="3927463" cy="276999"/>
          </a:xfrm>
          <a:prstGeom prst="rect">
            <a:avLst/>
          </a:prstGeom>
          <a:noFill/>
        </p:spPr>
        <p:txBody>
          <a:bodyPr wrap="square" rtlCol="0">
            <a:spAutoFit/>
          </a:bodyPr>
          <a:lstStyle/>
          <a:p>
            <a:r>
              <a:rPr lang="en-US" sz="1200" dirty="0"/>
              <a:t>Modified from Nogueira et al. 2022</a:t>
            </a:r>
          </a:p>
        </p:txBody>
      </p:sp>
      <p:grpSp>
        <p:nvGrpSpPr>
          <p:cNvPr id="3" name="Group 2">
            <a:extLst>
              <a:ext uri="{FF2B5EF4-FFF2-40B4-BE49-F238E27FC236}">
                <a16:creationId xmlns:a16="http://schemas.microsoft.com/office/drawing/2014/main" id="{8B894B70-84C6-EC24-2B68-ACA80A52D064}"/>
              </a:ext>
            </a:extLst>
          </p:cNvPr>
          <p:cNvGrpSpPr/>
          <p:nvPr/>
        </p:nvGrpSpPr>
        <p:grpSpPr>
          <a:xfrm>
            <a:off x="703428" y="1717990"/>
            <a:ext cx="10558129" cy="4014260"/>
            <a:chOff x="87695" y="1174750"/>
            <a:chExt cx="11986935" cy="4557500"/>
          </a:xfrm>
        </p:grpSpPr>
        <p:pic>
          <p:nvPicPr>
            <p:cNvPr id="5" name="Picture 2" descr="image">
              <a:extLst>
                <a:ext uri="{FF2B5EF4-FFF2-40B4-BE49-F238E27FC236}">
                  <a16:creationId xmlns:a16="http://schemas.microsoft.com/office/drawing/2014/main" id="{D11B797D-8DA4-C61D-84B8-8219DC4A86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015"/>
            <a:stretch/>
          </p:blipFill>
          <p:spPr bwMode="auto">
            <a:xfrm>
              <a:off x="128336" y="1174750"/>
              <a:ext cx="11946294" cy="45085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ACA4C81-5AA3-30BD-D778-F797EE904D53}"/>
                </a:ext>
              </a:extLst>
            </p:cNvPr>
            <p:cNvSpPr/>
            <p:nvPr/>
          </p:nvSpPr>
          <p:spPr>
            <a:xfrm>
              <a:off x="4559423" y="3523162"/>
              <a:ext cx="4011865" cy="22090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0B2FEA64-7CF3-4B63-91CC-567A9CCA00D0}"/>
                </a:ext>
              </a:extLst>
            </p:cNvPr>
            <p:cNvSpPr/>
            <p:nvPr/>
          </p:nvSpPr>
          <p:spPr>
            <a:xfrm>
              <a:off x="128335" y="3830039"/>
              <a:ext cx="11637516" cy="185321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DAAB3B6-44F6-657C-1C6C-4DD4E08FDE98}"/>
                </a:ext>
              </a:extLst>
            </p:cNvPr>
            <p:cNvSpPr/>
            <p:nvPr/>
          </p:nvSpPr>
          <p:spPr>
            <a:xfrm>
              <a:off x="2216225" y="3523161"/>
              <a:ext cx="1366425" cy="11521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F2F7F3E-E553-345C-B87B-A6826E7AFDE2}"/>
                </a:ext>
              </a:extLst>
            </p:cNvPr>
            <p:cNvSpPr txBox="1"/>
            <p:nvPr/>
          </p:nvSpPr>
          <p:spPr>
            <a:xfrm>
              <a:off x="1319022" y="4233219"/>
              <a:ext cx="1221780" cy="314485"/>
            </a:xfrm>
            <a:prstGeom prst="rect">
              <a:avLst/>
            </a:prstGeom>
            <a:noFill/>
          </p:spPr>
          <p:txBody>
            <a:bodyPr wrap="square" rtlCol="0">
              <a:spAutoFit/>
            </a:bodyPr>
            <a:lstStyle/>
            <a:p>
              <a:pPr algn="ctr"/>
              <a:r>
                <a:rPr lang="en-US" sz="1200" b="1" dirty="0"/>
                <a:t>Antigens</a:t>
              </a:r>
            </a:p>
          </p:txBody>
        </p:sp>
        <p:sp>
          <p:nvSpPr>
            <p:cNvPr id="10" name="TextBox 9">
              <a:extLst>
                <a:ext uri="{FF2B5EF4-FFF2-40B4-BE49-F238E27FC236}">
                  <a16:creationId xmlns:a16="http://schemas.microsoft.com/office/drawing/2014/main" id="{3A3113A5-96B9-6C34-7E95-57F0E039B1DB}"/>
                </a:ext>
              </a:extLst>
            </p:cNvPr>
            <p:cNvSpPr txBox="1"/>
            <p:nvPr/>
          </p:nvSpPr>
          <p:spPr>
            <a:xfrm>
              <a:off x="2540802" y="4251374"/>
              <a:ext cx="1099295" cy="314485"/>
            </a:xfrm>
            <a:prstGeom prst="rect">
              <a:avLst/>
            </a:prstGeom>
            <a:noFill/>
          </p:spPr>
          <p:txBody>
            <a:bodyPr wrap="square" rtlCol="0">
              <a:spAutoFit/>
            </a:bodyPr>
            <a:lstStyle/>
            <a:p>
              <a:pPr algn="ctr"/>
              <a:r>
                <a:rPr lang="en-US" sz="1200" b="1" dirty="0"/>
                <a:t>DNA</a:t>
              </a:r>
            </a:p>
          </p:txBody>
        </p:sp>
        <p:sp>
          <p:nvSpPr>
            <p:cNvPr id="11" name="TextBox 10">
              <a:extLst>
                <a:ext uri="{FF2B5EF4-FFF2-40B4-BE49-F238E27FC236}">
                  <a16:creationId xmlns:a16="http://schemas.microsoft.com/office/drawing/2014/main" id="{AA39CDD4-D394-E642-4D3B-621C7123F8D6}"/>
                </a:ext>
              </a:extLst>
            </p:cNvPr>
            <p:cNvSpPr txBox="1"/>
            <p:nvPr/>
          </p:nvSpPr>
          <p:spPr>
            <a:xfrm>
              <a:off x="6693052" y="4218308"/>
              <a:ext cx="1217847" cy="314485"/>
            </a:xfrm>
            <a:prstGeom prst="rect">
              <a:avLst/>
            </a:prstGeom>
            <a:noFill/>
          </p:spPr>
          <p:txBody>
            <a:bodyPr wrap="square" rtlCol="0">
              <a:spAutoFit/>
            </a:bodyPr>
            <a:lstStyle/>
            <a:p>
              <a:pPr algn="ctr"/>
              <a:r>
                <a:rPr lang="en-US" sz="1200" b="1" dirty="0"/>
                <a:t>Antibodies</a:t>
              </a:r>
            </a:p>
          </p:txBody>
        </p:sp>
        <p:sp>
          <p:nvSpPr>
            <p:cNvPr id="12" name="TextBox 11">
              <a:extLst>
                <a:ext uri="{FF2B5EF4-FFF2-40B4-BE49-F238E27FC236}">
                  <a16:creationId xmlns:a16="http://schemas.microsoft.com/office/drawing/2014/main" id="{5F11672C-101D-D647-71B9-7ADC474B91F0}"/>
                </a:ext>
              </a:extLst>
            </p:cNvPr>
            <p:cNvSpPr txBox="1"/>
            <p:nvPr/>
          </p:nvSpPr>
          <p:spPr>
            <a:xfrm>
              <a:off x="7923369" y="4218182"/>
              <a:ext cx="1157837" cy="314485"/>
            </a:xfrm>
            <a:prstGeom prst="rect">
              <a:avLst/>
            </a:prstGeom>
            <a:noFill/>
          </p:spPr>
          <p:txBody>
            <a:bodyPr wrap="square" rtlCol="0">
              <a:spAutoFit/>
            </a:bodyPr>
            <a:lstStyle/>
            <a:p>
              <a:pPr algn="ctr"/>
              <a:r>
                <a:rPr lang="en-US" sz="1200" b="1" dirty="0"/>
                <a:t>Cytokines</a:t>
              </a:r>
            </a:p>
          </p:txBody>
        </p:sp>
        <p:sp>
          <p:nvSpPr>
            <p:cNvPr id="13" name="TextBox 12">
              <a:extLst>
                <a:ext uri="{FF2B5EF4-FFF2-40B4-BE49-F238E27FC236}">
                  <a16:creationId xmlns:a16="http://schemas.microsoft.com/office/drawing/2014/main" id="{7E9CBA2D-6231-D486-D27D-DCD5A34F416D}"/>
                </a:ext>
              </a:extLst>
            </p:cNvPr>
            <p:cNvSpPr txBox="1"/>
            <p:nvPr/>
          </p:nvSpPr>
          <p:spPr>
            <a:xfrm>
              <a:off x="9147702" y="4218597"/>
              <a:ext cx="1116262" cy="314485"/>
            </a:xfrm>
            <a:prstGeom prst="rect">
              <a:avLst/>
            </a:prstGeom>
            <a:noFill/>
          </p:spPr>
          <p:txBody>
            <a:bodyPr wrap="square" rtlCol="0">
              <a:spAutoFit/>
            </a:bodyPr>
            <a:lstStyle/>
            <a:p>
              <a:pPr algn="ctr"/>
              <a:r>
                <a:rPr lang="en-US" sz="1200" b="1" dirty="0"/>
                <a:t>T-cells</a:t>
              </a:r>
            </a:p>
          </p:txBody>
        </p:sp>
        <p:sp>
          <p:nvSpPr>
            <p:cNvPr id="14" name="TextBox 13">
              <a:extLst>
                <a:ext uri="{FF2B5EF4-FFF2-40B4-BE49-F238E27FC236}">
                  <a16:creationId xmlns:a16="http://schemas.microsoft.com/office/drawing/2014/main" id="{24359E57-E074-E026-2EF4-DFA69BB4A3C0}"/>
                </a:ext>
              </a:extLst>
            </p:cNvPr>
            <p:cNvSpPr txBox="1"/>
            <p:nvPr/>
          </p:nvSpPr>
          <p:spPr>
            <a:xfrm>
              <a:off x="10369991" y="4218597"/>
              <a:ext cx="1081532" cy="314485"/>
            </a:xfrm>
            <a:prstGeom prst="rect">
              <a:avLst/>
            </a:prstGeom>
            <a:noFill/>
          </p:spPr>
          <p:txBody>
            <a:bodyPr wrap="square" rtlCol="0">
              <a:spAutoFit/>
            </a:bodyPr>
            <a:lstStyle/>
            <a:p>
              <a:pPr algn="ctr"/>
              <a:r>
                <a:rPr lang="en-US" sz="1200" b="1" dirty="0"/>
                <a:t>RNA</a:t>
              </a:r>
            </a:p>
          </p:txBody>
        </p:sp>
        <p:pic>
          <p:nvPicPr>
            <p:cNvPr id="15" name="Picture 14">
              <a:extLst>
                <a:ext uri="{FF2B5EF4-FFF2-40B4-BE49-F238E27FC236}">
                  <a16:creationId xmlns:a16="http://schemas.microsoft.com/office/drawing/2014/main" id="{C554747F-8527-477A-F9D8-A94AC6006E76}"/>
                </a:ext>
              </a:extLst>
            </p:cNvPr>
            <p:cNvPicPr>
              <a:picLocks noChangeAspect="1"/>
            </p:cNvPicPr>
            <p:nvPr/>
          </p:nvPicPr>
          <p:blipFill>
            <a:blip r:embed="rId4"/>
            <a:stretch>
              <a:fillRect/>
            </a:stretch>
          </p:blipFill>
          <p:spPr>
            <a:xfrm>
              <a:off x="5531302" y="4542748"/>
              <a:ext cx="5960512" cy="1010902"/>
            </a:xfrm>
            <a:prstGeom prst="rect">
              <a:avLst/>
            </a:prstGeom>
          </p:spPr>
        </p:pic>
        <p:sp>
          <p:nvSpPr>
            <p:cNvPr id="16" name="TextBox 15">
              <a:extLst>
                <a:ext uri="{FF2B5EF4-FFF2-40B4-BE49-F238E27FC236}">
                  <a16:creationId xmlns:a16="http://schemas.microsoft.com/office/drawing/2014/main" id="{B2E983B9-351E-05E1-DAFC-3F956D929B0B}"/>
                </a:ext>
              </a:extLst>
            </p:cNvPr>
            <p:cNvSpPr txBox="1"/>
            <p:nvPr/>
          </p:nvSpPr>
          <p:spPr>
            <a:xfrm>
              <a:off x="5506578" y="4234683"/>
              <a:ext cx="1167517" cy="314485"/>
            </a:xfrm>
            <a:prstGeom prst="rect">
              <a:avLst/>
            </a:prstGeom>
            <a:noFill/>
          </p:spPr>
          <p:txBody>
            <a:bodyPr wrap="square" rtlCol="0">
              <a:spAutoFit/>
            </a:bodyPr>
            <a:lstStyle/>
            <a:p>
              <a:pPr algn="ctr"/>
              <a:r>
                <a:rPr lang="en-US" sz="1200" b="1" dirty="0"/>
                <a:t>Cavitation</a:t>
              </a:r>
            </a:p>
          </p:txBody>
        </p:sp>
        <p:grpSp>
          <p:nvGrpSpPr>
            <p:cNvPr id="17" name="Group 16">
              <a:extLst>
                <a:ext uri="{FF2B5EF4-FFF2-40B4-BE49-F238E27FC236}">
                  <a16:creationId xmlns:a16="http://schemas.microsoft.com/office/drawing/2014/main" id="{AEBB6A1D-E2A4-CD6E-C4B0-4B5DC9CDD6F7}"/>
                </a:ext>
              </a:extLst>
            </p:cNvPr>
            <p:cNvGrpSpPr/>
            <p:nvPr/>
          </p:nvGrpSpPr>
          <p:grpSpPr>
            <a:xfrm>
              <a:off x="698585" y="3924878"/>
              <a:ext cx="3592181" cy="377816"/>
              <a:chOff x="570249" y="3924878"/>
              <a:chExt cx="3592181" cy="377816"/>
            </a:xfrm>
          </p:grpSpPr>
          <p:cxnSp>
            <p:nvCxnSpPr>
              <p:cNvPr id="31" name="Straight Connector 30">
                <a:extLst>
                  <a:ext uri="{FF2B5EF4-FFF2-40B4-BE49-F238E27FC236}">
                    <a16:creationId xmlns:a16="http://schemas.microsoft.com/office/drawing/2014/main" id="{6BFE52F0-E5A5-45D2-91CE-DC1FABCA43A0}"/>
                  </a:ext>
                </a:extLst>
              </p:cNvPr>
              <p:cNvCxnSpPr>
                <a:cxnSpLocks/>
              </p:cNvCxnSpPr>
              <p:nvPr/>
            </p:nvCxnSpPr>
            <p:spPr>
              <a:xfrm flipH="1">
                <a:off x="570249" y="3932469"/>
                <a:ext cx="3588540" cy="0"/>
              </a:xfrm>
              <a:prstGeom prst="line">
                <a:avLst/>
              </a:prstGeom>
              <a:ln>
                <a:solidFill>
                  <a:srgbClr val="2A424B"/>
                </a:solidFill>
              </a:ln>
            </p:spPr>
            <p:style>
              <a:lnRef idx="2">
                <a:schemeClr val="dk1"/>
              </a:lnRef>
              <a:fillRef idx="0">
                <a:schemeClr val="dk1"/>
              </a:fillRef>
              <a:effectRef idx="1">
                <a:schemeClr val="dk1"/>
              </a:effectRef>
              <a:fontRef idx="minor">
                <a:schemeClr val="tx1"/>
              </a:fontRef>
            </p:style>
          </p:cxnSp>
          <p:cxnSp>
            <p:nvCxnSpPr>
              <p:cNvPr id="32" name="Straight Connector 31">
                <a:extLst>
                  <a:ext uri="{FF2B5EF4-FFF2-40B4-BE49-F238E27FC236}">
                    <a16:creationId xmlns:a16="http://schemas.microsoft.com/office/drawing/2014/main" id="{3B33C460-D8CC-FE37-E4EC-26D97A05CF14}"/>
                  </a:ext>
                </a:extLst>
              </p:cNvPr>
              <p:cNvCxnSpPr>
                <a:cxnSpLocks/>
              </p:cNvCxnSpPr>
              <p:nvPr/>
            </p:nvCxnSpPr>
            <p:spPr>
              <a:xfrm>
                <a:off x="4162430" y="3925745"/>
                <a:ext cx="0" cy="364368"/>
              </a:xfrm>
              <a:prstGeom prst="line">
                <a:avLst/>
              </a:prstGeom>
              <a:ln>
                <a:solidFill>
                  <a:srgbClr val="2A424B"/>
                </a:solidFill>
                <a:tailEnd type="stealth" w="lg" len="lg"/>
              </a:ln>
            </p:spPr>
            <p:style>
              <a:lnRef idx="2">
                <a:schemeClr val="dk1"/>
              </a:lnRef>
              <a:fillRef idx="0">
                <a:schemeClr val="dk1"/>
              </a:fillRef>
              <a:effectRef idx="1">
                <a:schemeClr val="dk1"/>
              </a:effectRef>
              <a:fontRef idx="minor">
                <a:schemeClr val="tx1"/>
              </a:fontRef>
            </p:style>
          </p:cxnSp>
          <p:cxnSp>
            <p:nvCxnSpPr>
              <p:cNvPr id="33" name="Straight Connector 32">
                <a:extLst>
                  <a:ext uri="{FF2B5EF4-FFF2-40B4-BE49-F238E27FC236}">
                    <a16:creationId xmlns:a16="http://schemas.microsoft.com/office/drawing/2014/main" id="{615D5B31-1347-BAD0-8017-B1737886E8C0}"/>
                  </a:ext>
                </a:extLst>
              </p:cNvPr>
              <p:cNvCxnSpPr>
                <a:cxnSpLocks/>
              </p:cNvCxnSpPr>
              <p:nvPr/>
            </p:nvCxnSpPr>
            <p:spPr>
              <a:xfrm>
                <a:off x="1723679" y="3929828"/>
                <a:ext cx="0" cy="372866"/>
              </a:xfrm>
              <a:prstGeom prst="line">
                <a:avLst/>
              </a:prstGeom>
              <a:ln>
                <a:solidFill>
                  <a:srgbClr val="2A424B"/>
                </a:solidFill>
                <a:tailEnd type="stealth" w="lg" len="lg"/>
              </a:ln>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A94F1B8E-0324-3391-1A05-C2FA879390FF}"/>
                  </a:ext>
                </a:extLst>
              </p:cNvPr>
              <p:cNvCxnSpPr>
                <a:cxnSpLocks/>
              </p:cNvCxnSpPr>
              <p:nvPr/>
            </p:nvCxnSpPr>
            <p:spPr>
              <a:xfrm>
                <a:off x="570249" y="3924878"/>
                <a:ext cx="0" cy="364368"/>
              </a:xfrm>
              <a:prstGeom prst="line">
                <a:avLst/>
              </a:prstGeom>
              <a:ln>
                <a:solidFill>
                  <a:srgbClr val="2A424B"/>
                </a:solidFill>
                <a:tailEnd type="stealth" w="lg" len="lg"/>
              </a:ln>
            </p:spPr>
            <p:style>
              <a:lnRef idx="2">
                <a:schemeClr val="dk1"/>
              </a:lnRef>
              <a:fillRef idx="0">
                <a:schemeClr val="dk1"/>
              </a:fillRef>
              <a:effectRef idx="1">
                <a:schemeClr val="dk1"/>
              </a:effectRef>
              <a:fontRef idx="minor">
                <a:schemeClr val="tx1"/>
              </a:fontRef>
            </p:style>
          </p:cxnSp>
        </p:grpSp>
        <p:sp>
          <p:nvSpPr>
            <p:cNvPr id="18" name="TextBox 17">
              <a:extLst>
                <a:ext uri="{FF2B5EF4-FFF2-40B4-BE49-F238E27FC236}">
                  <a16:creationId xmlns:a16="http://schemas.microsoft.com/office/drawing/2014/main" id="{B79C918A-7285-4705-4375-E5E674544433}"/>
                </a:ext>
              </a:extLst>
            </p:cNvPr>
            <p:cNvSpPr txBox="1"/>
            <p:nvPr/>
          </p:nvSpPr>
          <p:spPr>
            <a:xfrm>
              <a:off x="87695" y="4226932"/>
              <a:ext cx="1221780" cy="314485"/>
            </a:xfrm>
            <a:prstGeom prst="rect">
              <a:avLst/>
            </a:prstGeom>
            <a:noFill/>
          </p:spPr>
          <p:txBody>
            <a:bodyPr wrap="square" rtlCol="0">
              <a:spAutoFit/>
            </a:bodyPr>
            <a:lstStyle/>
            <a:p>
              <a:pPr algn="ctr"/>
              <a:r>
                <a:rPr lang="en-US" sz="1200" b="1" dirty="0"/>
                <a:t>Culture</a:t>
              </a:r>
            </a:p>
          </p:txBody>
        </p:sp>
        <p:grpSp>
          <p:nvGrpSpPr>
            <p:cNvPr id="19" name="Group 18">
              <a:extLst>
                <a:ext uri="{FF2B5EF4-FFF2-40B4-BE49-F238E27FC236}">
                  <a16:creationId xmlns:a16="http://schemas.microsoft.com/office/drawing/2014/main" id="{866CC219-30D5-9D04-66A6-40F7578C23D4}"/>
                </a:ext>
              </a:extLst>
            </p:cNvPr>
            <p:cNvGrpSpPr/>
            <p:nvPr/>
          </p:nvGrpSpPr>
          <p:grpSpPr>
            <a:xfrm>
              <a:off x="6083390" y="3903935"/>
              <a:ext cx="4818932" cy="371863"/>
              <a:chOff x="-39504" y="3912433"/>
              <a:chExt cx="4818932" cy="371863"/>
            </a:xfrm>
          </p:grpSpPr>
          <p:cxnSp>
            <p:nvCxnSpPr>
              <p:cNvPr id="27" name="Straight Connector 26">
                <a:extLst>
                  <a:ext uri="{FF2B5EF4-FFF2-40B4-BE49-F238E27FC236}">
                    <a16:creationId xmlns:a16="http://schemas.microsoft.com/office/drawing/2014/main" id="{CBAB71F4-CFDE-365D-9C8E-80E4F59B9FB2}"/>
                  </a:ext>
                </a:extLst>
              </p:cNvPr>
              <p:cNvCxnSpPr>
                <a:cxnSpLocks/>
              </p:cNvCxnSpPr>
              <p:nvPr/>
            </p:nvCxnSpPr>
            <p:spPr>
              <a:xfrm flipH="1">
                <a:off x="-39504" y="3919928"/>
                <a:ext cx="4818932" cy="0"/>
              </a:xfrm>
              <a:prstGeom prst="line">
                <a:avLst/>
              </a:prstGeom>
              <a:ln>
                <a:solidFill>
                  <a:srgbClr val="2A424B"/>
                </a:solidFill>
              </a:ln>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AFCCA1A3-CB4E-B6E7-530B-5DA2D86E22D8}"/>
                  </a:ext>
                </a:extLst>
              </p:cNvPr>
              <p:cNvCxnSpPr>
                <a:cxnSpLocks/>
              </p:cNvCxnSpPr>
              <p:nvPr/>
            </p:nvCxnSpPr>
            <p:spPr>
              <a:xfrm>
                <a:off x="3565072" y="3919928"/>
                <a:ext cx="0" cy="364368"/>
              </a:xfrm>
              <a:prstGeom prst="line">
                <a:avLst/>
              </a:prstGeom>
              <a:ln>
                <a:solidFill>
                  <a:srgbClr val="2A424B"/>
                </a:solidFill>
                <a:tailEnd type="stealth" w="lg" len="lg"/>
              </a:ln>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69CDB5F1-3EA0-CE97-F26A-7A73EC95E0C3}"/>
                  </a:ext>
                </a:extLst>
              </p:cNvPr>
              <p:cNvCxnSpPr>
                <a:cxnSpLocks/>
              </p:cNvCxnSpPr>
              <p:nvPr/>
            </p:nvCxnSpPr>
            <p:spPr>
              <a:xfrm>
                <a:off x="2304326" y="3912433"/>
                <a:ext cx="0" cy="371863"/>
              </a:xfrm>
              <a:prstGeom prst="line">
                <a:avLst/>
              </a:prstGeom>
              <a:ln>
                <a:solidFill>
                  <a:srgbClr val="2A424B"/>
                </a:solidFill>
                <a:tailEnd type="stealth" w="lg" len="lg"/>
              </a:ln>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FCEF8E33-27A9-30B1-861E-60B8DC9BF393}"/>
                  </a:ext>
                </a:extLst>
              </p:cNvPr>
              <p:cNvCxnSpPr>
                <a:cxnSpLocks/>
              </p:cNvCxnSpPr>
              <p:nvPr/>
            </p:nvCxnSpPr>
            <p:spPr>
              <a:xfrm>
                <a:off x="1158387" y="3912433"/>
                <a:ext cx="0" cy="364368"/>
              </a:xfrm>
              <a:prstGeom prst="line">
                <a:avLst/>
              </a:prstGeom>
              <a:ln>
                <a:solidFill>
                  <a:srgbClr val="2A424B"/>
                </a:solidFill>
                <a:tailEnd type="stealth" w="lg" len="lg"/>
              </a:ln>
            </p:spPr>
            <p:style>
              <a:lnRef idx="2">
                <a:schemeClr val="dk1"/>
              </a:lnRef>
              <a:fillRef idx="0">
                <a:schemeClr val="dk1"/>
              </a:fillRef>
              <a:effectRef idx="1">
                <a:schemeClr val="dk1"/>
              </a:effectRef>
              <a:fontRef idx="minor">
                <a:schemeClr val="tx1"/>
              </a:fontRef>
            </p:style>
          </p:cxnSp>
        </p:grpSp>
        <p:cxnSp>
          <p:nvCxnSpPr>
            <p:cNvPr id="20" name="Straight Connector 19">
              <a:extLst>
                <a:ext uri="{FF2B5EF4-FFF2-40B4-BE49-F238E27FC236}">
                  <a16:creationId xmlns:a16="http://schemas.microsoft.com/office/drawing/2014/main" id="{19D418E4-2784-477C-DD46-82119A857DFD}"/>
                </a:ext>
              </a:extLst>
            </p:cNvPr>
            <p:cNvCxnSpPr>
              <a:cxnSpLocks/>
            </p:cNvCxnSpPr>
            <p:nvPr/>
          </p:nvCxnSpPr>
          <p:spPr>
            <a:xfrm>
              <a:off x="6083390" y="3903935"/>
              <a:ext cx="0" cy="364368"/>
            </a:xfrm>
            <a:prstGeom prst="line">
              <a:avLst/>
            </a:prstGeom>
            <a:ln>
              <a:solidFill>
                <a:srgbClr val="2A424B"/>
              </a:solidFill>
              <a:tailEnd type="stealth" w="lg" len="lg"/>
            </a:ln>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75C4F7EA-E618-4BAD-2A77-187E48D2EA55}"/>
                </a:ext>
              </a:extLst>
            </p:cNvPr>
            <p:cNvCxnSpPr>
              <a:cxnSpLocks/>
            </p:cNvCxnSpPr>
            <p:nvPr/>
          </p:nvCxnSpPr>
          <p:spPr>
            <a:xfrm>
              <a:off x="10902322" y="3903935"/>
              <a:ext cx="0" cy="364368"/>
            </a:xfrm>
            <a:prstGeom prst="line">
              <a:avLst/>
            </a:prstGeom>
            <a:ln>
              <a:solidFill>
                <a:srgbClr val="2A424B"/>
              </a:solidFill>
              <a:tailEnd type="stealth" w="lg" len="lg"/>
            </a:ln>
          </p:spPr>
          <p:style>
            <a:lnRef idx="2">
              <a:schemeClr val="dk1"/>
            </a:lnRef>
            <a:fillRef idx="0">
              <a:schemeClr val="dk1"/>
            </a:fillRef>
            <a:effectRef idx="1">
              <a:schemeClr val="dk1"/>
            </a:effectRef>
            <a:fontRef idx="minor">
              <a:schemeClr val="tx1"/>
            </a:fontRef>
          </p:style>
        </p:cxnSp>
        <p:pic>
          <p:nvPicPr>
            <p:cNvPr id="22" name="Picture 21">
              <a:extLst>
                <a:ext uri="{FF2B5EF4-FFF2-40B4-BE49-F238E27FC236}">
                  <a16:creationId xmlns:a16="http://schemas.microsoft.com/office/drawing/2014/main" id="{FF6C9591-6176-22D6-7136-4D402C3CBA2E}"/>
                </a:ext>
              </a:extLst>
            </p:cNvPr>
            <p:cNvPicPr>
              <a:picLocks noChangeAspect="1"/>
            </p:cNvPicPr>
            <p:nvPr/>
          </p:nvPicPr>
          <p:blipFill>
            <a:blip r:embed="rId5"/>
            <a:stretch>
              <a:fillRect/>
            </a:stretch>
          </p:blipFill>
          <p:spPr>
            <a:xfrm>
              <a:off x="128335" y="4549648"/>
              <a:ext cx="4737234" cy="1004605"/>
            </a:xfrm>
            <a:prstGeom prst="rect">
              <a:avLst/>
            </a:prstGeom>
          </p:spPr>
        </p:pic>
        <p:cxnSp>
          <p:nvCxnSpPr>
            <p:cNvPr id="23" name="Straight Connector 22">
              <a:extLst>
                <a:ext uri="{FF2B5EF4-FFF2-40B4-BE49-F238E27FC236}">
                  <a16:creationId xmlns:a16="http://schemas.microsoft.com/office/drawing/2014/main" id="{B75CFE0F-5660-4F13-6376-658481CD4C2D}"/>
                </a:ext>
              </a:extLst>
            </p:cNvPr>
            <p:cNvCxnSpPr>
              <a:cxnSpLocks/>
            </p:cNvCxnSpPr>
            <p:nvPr/>
          </p:nvCxnSpPr>
          <p:spPr>
            <a:xfrm>
              <a:off x="3064294" y="3932469"/>
              <a:ext cx="0" cy="372866"/>
            </a:xfrm>
            <a:prstGeom prst="line">
              <a:avLst/>
            </a:prstGeom>
            <a:ln>
              <a:solidFill>
                <a:srgbClr val="2A424B"/>
              </a:solidFill>
              <a:tailEnd type="stealth" w="lg" len="lg"/>
            </a:ln>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7E7CEB6A-61B5-6A32-6FAB-D86A03E27734}"/>
                </a:ext>
              </a:extLst>
            </p:cNvPr>
            <p:cNvCxnSpPr>
              <a:cxnSpLocks/>
            </p:cNvCxnSpPr>
            <p:nvPr/>
          </p:nvCxnSpPr>
          <p:spPr>
            <a:xfrm>
              <a:off x="2576614" y="3595865"/>
              <a:ext cx="0" cy="329061"/>
            </a:xfrm>
            <a:prstGeom prst="line">
              <a:avLst/>
            </a:prstGeom>
            <a:ln>
              <a:solidFill>
                <a:srgbClr val="2A424B"/>
              </a:solidFill>
              <a:tailEnd type="none" w="lg" len="lg"/>
            </a:ln>
          </p:spPr>
          <p:style>
            <a:lnRef idx="2">
              <a:schemeClr val="dk1"/>
            </a:lnRef>
            <a:fillRef idx="0">
              <a:schemeClr val="dk1"/>
            </a:fillRef>
            <a:effectRef idx="1">
              <a:schemeClr val="dk1"/>
            </a:effectRef>
            <a:fontRef idx="minor">
              <a:schemeClr val="tx1"/>
            </a:fontRef>
          </p:style>
        </p:cxnSp>
        <p:sp>
          <p:nvSpPr>
            <p:cNvPr id="25" name="TextBox 24">
              <a:extLst>
                <a:ext uri="{FF2B5EF4-FFF2-40B4-BE49-F238E27FC236}">
                  <a16:creationId xmlns:a16="http://schemas.microsoft.com/office/drawing/2014/main" id="{68BB44C6-B902-78E4-E78E-BC6812CEB5BF}"/>
                </a:ext>
              </a:extLst>
            </p:cNvPr>
            <p:cNvSpPr txBox="1"/>
            <p:nvPr/>
          </p:nvSpPr>
          <p:spPr>
            <a:xfrm>
              <a:off x="3748032" y="4235894"/>
              <a:ext cx="1099295" cy="314485"/>
            </a:xfrm>
            <a:prstGeom prst="rect">
              <a:avLst/>
            </a:prstGeom>
            <a:noFill/>
          </p:spPr>
          <p:txBody>
            <a:bodyPr wrap="square" rtlCol="0">
              <a:spAutoFit/>
            </a:bodyPr>
            <a:lstStyle/>
            <a:p>
              <a:pPr algn="ctr"/>
              <a:r>
                <a:rPr lang="en-US" sz="1200" b="1" dirty="0"/>
                <a:t>RNA</a:t>
              </a:r>
            </a:p>
          </p:txBody>
        </p:sp>
        <p:cxnSp>
          <p:nvCxnSpPr>
            <p:cNvPr id="26" name="Straight Connector 25">
              <a:extLst>
                <a:ext uri="{FF2B5EF4-FFF2-40B4-BE49-F238E27FC236}">
                  <a16:creationId xmlns:a16="http://schemas.microsoft.com/office/drawing/2014/main" id="{B9C5DE32-0875-1A75-80E9-B19939327D6B}"/>
                </a:ext>
              </a:extLst>
            </p:cNvPr>
            <p:cNvCxnSpPr>
              <a:cxnSpLocks/>
            </p:cNvCxnSpPr>
            <p:nvPr/>
          </p:nvCxnSpPr>
          <p:spPr>
            <a:xfrm>
              <a:off x="8045293" y="3590867"/>
              <a:ext cx="0" cy="329061"/>
            </a:xfrm>
            <a:prstGeom prst="line">
              <a:avLst/>
            </a:prstGeom>
            <a:ln>
              <a:solidFill>
                <a:srgbClr val="2A424B"/>
              </a:solidFill>
              <a:tailEnd type="none" w="lg" len="lg"/>
            </a:ln>
          </p:spPr>
          <p:style>
            <a:lnRef idx="2">
              <a:schemeClr val="dk1"/>
            </a:lnRef>
            <a:fillRef idx="0">
              <a:schemeClr val="dk1"/>
            </a:fillRef>
            <a:effectRef idx="1">
              <a:schemeClr val="dk1"/>
            </a:effectRef>
            <a:fontRef idx="minor">
              <a:schemeClr val="tx1"/>
            </a:fontRef>
          </p:style>
        </p:cxnSp>
      </p:grpSp>
      <p:sp>
        <p:nvSpPr>
          <p:cNvPr id="37" name="Title 3">
            <a:extLst>
              <a:ext uri="{FF2B5EF4-FFF2-40B4-BE49-F238E27FC236}">
                <a16:creationId xmlns:a16="http://schemas.microsoft.com/office/drawing/2014/main" id="{0F6C9786-DCDF-F418-A8A7-5FC97C274C60}"/>
              </a:ext>
            </a:extLst>
          </p:cNvPr>
          <p:cNvSpPr txBox="1">
            <a:spLocks/>
          </p:cNvSpPr>
          <p:nvPr/>
        </p:nvSpPr>
        <p:spPr>
          <a:xfrm>
            <a:off x="575894" y="729658"/>
            <a:ext cx="11029616" cy="713062"/>
          </a:xfrm>
          <a:prstGeom prst="rect">
            <a:avLst/>
          </a:prstGeom>
        </p:spPr>
        <p:txBody>
          <a:bodyPr vert="horz" lIns="91440" tIns="45720" rIns="91440" bIns="45720" rtlCol="0" anchor="b">
            <a:noAutofit/>
          </a:bodyPr>
          <a:lstStyle>
            <a:lvl1pPr algn="l" defTabSz="457200" rtl="0" eaLnBrk="1" latinLnBrk="0" hangingPunct="1">
              <a:lnSpc>
                <a:spcPct val="90000"/>
              </a:lnSpc>
              <a:spcBef>
                <a:spcPct val="0"/>
              </a:spcBef>
              <a:buNone/>
              <a:defRPr sz="44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cap="none" dirty="0"/>
              <a:t>Biomarkers used to predict relapse</a:t>
            </a:r>
          </a:p>
        </p:txBody>
      </p:sp>
      <p:sp>
        <p:nvSpPr>
          <p:cNvPr id="4" name="Rectangle 3">
            <a:extLst>
              <a:ext uri="{FF2B5EF4-FFF2-40B4-BE49-F238E27FC236}">
                <a16:creationId xmlns:a16="http://schemas.microsoft.com/office/drawing/2014/main" id="{ED3DEDAA-B0F3-F88B-9B97-B314653EB5F4}"/>
              </a:ext>
            </a:extLst>
          </p:cNvPr>
          <p:cNvSpPr/>
          <p:nvPr/>
        </p:nvSpPr>
        <p:spPr>
          <a:xfrm>
            <a:off x="689512" y="4398654"/>
            <a:ext cx="1076148" cy="1290436"/>
          </a:xfrm>
          <a:prstGeom prst="rect">
            <a:avLst/>
          </a:prstGeom>
          <a:noFill/>
          <a:ln w="76200">
            <a:solidFill>
              <a:srgbClr val="BC10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545449D-DFDB-357D-C967-F83F1D24FEFB}"/>
              </a:ext>
            </a:extLst>
          </p:cNvPr>
          <p:cNvSpPr/>
          <p:nvPr/>
        </p:nvSpPr>
        <p:spPr>
          <a:xfrm>
            <a:off x="5448596" y="4395298"/>
            <a:ext cx="1076148" cy="1290436"/>
          </a:xfrm>
          <a:prstGeom prst="rect">
            <a:avLst/>
          </a:prstGeom>
          <a:noFill/>
          <a:ln w="76200">
            <a:solidFill>
              <a:srgbClr val="BC10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429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1E8625-8135-BBE1-0BB8-40EC15CA592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C15C8B8-A1E7-4995-A680-2974FD74E0C0}"/>
              </a:ext>
            </a:extLst>
          </p:cNvPr>
          <p:cNvPicPr>
            <a:picLocks noChangeAspect="1"/>
          </p:cNvPicPr>
          <p:nvPr/>
        </p:nvPicPr>
        <p:blipFill>
          <a:blip r:embed="rId3"/>
          <a:stretch>
            <a:fillRect/>
          </a:stretch>
        </p:blipFill>
        <p:spPr>
          <a:xfrm>
            <a:off x="2602335" y="1636295"/>
            <a:ext cx="6451042" cy="4828265"/>
          </a:xfrm>
          <a:prstGeom prst="rect">
            <a:avLst/>
          </a:prstGeom>
        </p:spPr>
      </p:pic>
      <p:sp>
        <p:nvSpPr>
          <p:cNvPr id="6" name="TextBox 5">
            <a:extLst>
              <a:ext uri="{FF2B5EF4-FFF2-40B4-BE49-F238E27FC236}">
                <a16:creationId xmlns:a16="http://schemas.microsoft.com/office/drawing/2014/main" id="{29D33368-CCDF-70B3-2B2C-C012EF14A706}"/>
              </a:ext>
            </a:extLst>
          </p:cNvPr>
          <p:cNvSpPr txBox="1"/>
          <p:nvPr/>
        </p:nvSpPr>
        <p:spPr>
          <a:xfrm>
            <a:off x="0" y="6464560"/>
            <a:ext cx="2425147" cy="338554"/>
          </a:xfrm>
          <a:prstGeom prst="rect">
            <a:avLst/>
          </a:prstGeom>
          <a:noFill/>
        </p:spPr>
        <p:txBody>
          <a:bodyPr wrap="square" rtlCol="0">
            <a:spAutoFit/>
          </a:bodyPr>
          <a:lstStyle/>
          <a:p>
            <a:r>
              <a:rPr lang="en-US" sz="1600" dirty="0" err="1">
                <a:effectLst/>
                <a:ea typeface="Times New Roman" panose="02020603050405020304" pitchFamily="18" charset="0"/>
                <a:cs typeface="Times New Roman" panose="02020603050405020304" pitchFamily="18" charset="0"/>
              </a:rPr>
              <a:t>Colangeli</a:t>
            </a:r>
            <a:r>
              <a:rPr lang="en-US" sz="1600" dirty="0">
                <a:effectLst/>
              </a:rPr>
              <a:t> </a:t>
            </a:r>
            <a:r>
              <a:rPr lang="en-US" sz="1600" dirty="0"/>
              <a:t>et al. 2018</a:t>
            </a:r>
          </a:p>
        </p:txBody>
      </p:sp>
      <p:sp>
        <p:nvSpPr>
          <p:cNvPr id="2" name="Title 3">
            <a:extLst>
              <a:ext uri="{FF2B5EF4-FFF2-40B4-BE49-F238E27FC236}">
                <a16:creationId xmlns:a16="http://schemas.microsoft.com/office/drawing/2014/main" id="{3A3DF79C-EABF-4148-C2B3-38A8086BE825}"/>
              </a:ext>
            </a:extLst>
          </p:cNvPr>
          <p:cNvSpPr txBox="1">
            <a:spLocks/>
          </p:cNvSpPr>
          <p:nvPr/>
        </p:nvSpPr>
        <p:spPr>
          <a:xfrm>
            <a:off x="300038" y="729658"/>
            <a:ext cx="11772900" cy="713062"/>
          </a:xfrm>
          <a:prstGeom prst="rect">
            <a:avLst/>
          </a:prstGeom>
        </p:spPr>
        <p:txBody>
          <a:bodyPr vert="horz" lIns="91440" tIns="45720" rIns="91440" bIns="45720" rtlCol="0" anchor="b">
            <a:noAutofit/>
          </a:bodyPr>
          <a:lstStyle>
            <a:lvl1pPr algn="l" defTabSz="457200" rtl="0" eaLnBrk="1" latinLnBrk="0" hangingPunct="1">
              <a:lnSpc>
                <a:spcPct val="90000"/>
              </a:lnSpc>
              <a:spcBef>
                <a:spcPct val="0"/>
              </a:spcBef>
              <a:buNone/>
              <a:defRPr sz="44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cap="none" dirty="0"/>
              <a:t>Subtle changes in bacterial phenotype relate to outcome </a:t>
            </a:r>
          </a:p>
        </p:txBody>
      </p:sp>
    </p:spTree>
    <p:extLst>
      <p:ext uri="{BB962C8B-B14F-4D97-AF65-F5344CB8AC3E}">
        <p14:creationId xmlns:p14="http://schemas.microsoft.com/office/powerpoint/2010/main" val="3953737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62E4E4-FC6D-6CB2-09B9-0D2ADDF26F5F}"/>
            </a:ext>
          </a:extLst>
        </p:cNvPr>
        <p:cNvGrpSpPr/>
        <p:nvPr/>
      </p:nvGrpSpPr>
      <p:grpSpPr>
        <a:xfrm>
          <a:off x="0" y="0"/>
          <a:ext cx="0" cy="0"/>
          <a:chOff x="0" y="0"/>
          <a:chExt cx="0" cy="0"/>
        </a:xfrm>
      </p:grpSpPr>
      <p:pic>
        <p:nvPicPr>
          <p:cNvPr id="2" name="Picture 1" descr="A graph showing a cure&#10;&#10;Description automatically generated with medium confidence">
            <a:extLst>
              <a:ext uri="{FF2B5EF4-FFF2-40B4-BE49-F238E27FC236}">
                <a16:creationId xmlns:a16="http://schemas.microsoft.com/office/drawing/2014/main" id="{DD897513-6B5B-FCF1-4C35-F8BD8F9E794D}"/>
              </a:ext>
            </a:extLst>
          </p:cNvPr>
          <p:cNvPicPr>
            <a:picLocks noChangeAspect="1"/>
          </p:cNvPicPr>
          <p:nvPr/>
        </p:nvPicPr>
        <p:blipFill>
          <a:blip r:embed="rId3"/>
          <a:stretch>
            <a:fillRect/>
          </a:stretch>
        </p:blipFill>
        <p:spPr>
          <a:xfrm>
            <a:off x="1130039" y="1913021"/>
            <a:ext cx="9931922" cy="4402959"/>
          </a:xfrm>
          <a:prstGeom prst="rect">
            <a:avLst/>
          </a:prstGeom>
        </p:spPr>
      </p:pic>
      <p:sp>
        <p:nvSpPr>
          <p:cNvPr id="3" name="Title 3">
            <a:extLst>
              <a:ext uri="{FF2B5EF4-FFF2-40B4-BE49-F238E27FC236}">
                <a16:creationId xmlns:a16="http://schemas.microsoft.com/office/drawing/2014/main" id="{AC4AF7EE-A022-6107-38A0-48DFA41464EF}"/>
              </a:ext>
            </a:extLst>
          </p:cNvPr>
          <p:cNvSpPr txBox="1">
            <a:spLocks/>
          </p:cNvSpPr>
          <p:nvPr/>
        </p:nvSpPr>
        <p:spPr>
          <a:xfrm>
            <a:off x="575894" y="729658"/>
            <a:ext cx="11029616" cy="713062"/>
          </a:xfrm>
          <a:prstGeom prst="rect">
            <a:avLst/>
          </a:prstGeom>
        </p:spPr>
        <p:txBody>
          <a:bodyPr vert="horz" lIns="91440" tIns="45720" rIns="91440" bIns="45720" rtlCol="0" anchor="b">
            <a:noAutofit/>
          </a:bodyPr>
          <a:lstStyle>
            <a:lvl1pPr algn="l" defTabSz="457200" rtl="0" eaLnBrk="1" latinLnBrk="0" hangingPunct="1">
              <a:lnSpc>
                <a:spcPct val="90000"/>
              </a:lnSpc>
              <a:spcBef>
                <a:spcPct val="0"/>
              </a:spcBef>
              <a:buNone/>
              <a:defRPr sz="44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cap="none" dirty="0"/>
              <a:t>Mtb surviving in the lung rebound after TB treatment</a:t>
            </a:r>
          </a:p>
        </p:txBody>
      </p:sp>
    </p:spTree>
    <p:extLst>
      <p:ext uri="{BB962C8B-B14F-4D97-AF65-F5344CB8AC3E}">
        <p14:creationId xmlns:p14="http://schemas.microsoft.com/office/powerpoint/2010/main" val="2963740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91899-3FF4-5D29-AE96-1474713940C0}"/>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E8891F37-26BE-51FE-CDC7-6EA4B601005B}"/>
              </a:ext>
            </a:extLst>
          </p:cNvPr>
          <p:cNvGrpSpPr/>
          <p:nvPr/>
        </p:nvGrpSpPr>
        <p:grpSpPr>
          <a:xfrm>
            <a:off x="1293300" y="1593257"/>
            <a:ext cx="8371656" cy="4826090"/>
            <a:chOff x="1589273" y="962027"/>
            <a:chExt cx="9240380" cy="5326892"/>
          </a:xfrm>
        </p:grpSpPr>
        <p:sp>
          <p:nvSpPr>
            <p:cNvPr id="3" name="TextBox 2">
              <a:extLst>
                <a:ext uri="{FF2B5EF4-FFF2-40B4-BE49-F238E27FC236}">
                  <a16:creationId xmlns:a16="http://schemas.microsoft.com/office/drawing/2014/main" id="{9495A071-3351-B1FA-12F9-D1582AA19874}"/>
                </a:ext>
              </a:extLst>
            </p:cNvPr>
            <p:cNvSpPr txBox="1"/>
            <p:nvPr/>
          </p:nvSpPr>
          <p:spPr>
            <a:xfrm>
              <a:off x="1589273" y="2793051"/>
              <a:ext cx="1601378" cy="645457"/>
            </a:xfrm>
            <a:prstGeom prst="rect">
              <a:avLst/>
            </a:prstGeom>
            <a:noFill/>
          </p:spPr>
          <p:txBody>
            <a:bodyPr wrap="square" rtlCol="0">
              <a:spAutoFit/>
            </a:bodyPr>
            <a:lstStyle/>
            <a:p>
              <a:pPr algn="ctr"/>
              <a:r>
                <a:rPr lang="en-US" sz="1600" b="1" dirty="0"/>
                <a:t>Enrollment</a:t>
              </a:r>
            </a:p>
            <a:p>
              <a:pPr algn="ctr"/>
              <a:r>
                <a:rPr lang="en-US" sz="1600" b="1" dirty="0"/>
                <a:t>(W0)</a:t>
              </a:r>
            </a:p>
          </p:txBody>
        </p:sp>
        <p:grpSp>
          <p:nvGrpSpPr>
            <p:cNvPr id="5" name="Group 4">
              <a:extLst>
                <a:ext uri="{FF2B5EF4-FFF2-40B4-BE49-F238E27FC236}">
                  <a16:creationId xmlns:a16="http://schemas.microsoft.com/office/drawing/2014/main" id="{38C3070E-0A60-B97D-BBCE-48DB92D016FE}"/>
                </a:ext>
              </a:extLst>
            </p:cNvPr>
            <p:cNvGrpSpPr/>
            <p:nvPr/>
          </p:nvGrpSpPr>
          <p:grpSpPr>
            <a:xfrm>
              <a:off x="2517837" y="1702246"/>
              <a:ext cx="828043" cy="1111642"/>
              <a:chOff x="3192653" y="1785938"/>
              <a:chExt cx="958701" cy="1111642"/>
            </a:xfrm>
          </p:grpSpPr>
          <p:cxnSp>
            <p:nvCxnSpPr>
              <p:cNvPr id="78" name="Straight Arrow Connector 77">
                <a:extLst>
                  <a:ext uri="{FF2B5EF4-FFF2-40B4-BE49-F238E27FC236}">
                    <a16:creationId xmlns:a16="http://schemas.microsoft.com/office/drawing/2014/main" id="{36A23FFA-1A3B-FF99-6613-DB837CC57756}"/>
                  </a:ext>
                </a:extLst>
              </p:cNvPr>
              <p:cNvCxnSpPr/>
              <p:nvPr/>
            </p:nvCxnSpPr>
            <p:spPr>
              <a:xfrm>
                <a:off x="3557587" y="1790508"/>
                <a:ext cx="593767" cy="0"/>
              </a:xfrm>
              <a:prstGeom prst="straightConnector1">
                <a:avLst/>
              </a:prstGeom>
              <a:ln w="41275">
                <a:solidFill>
                  <a:schemeClr val="tx1"/>
                </a:solidFill>
                <a:headEnd w="lg" len="sm"/>
                <a:tailEnd type="triangle" w="lg" len="med"/>
              </a:ln>
            </p:spPr>
            <p:style>
              <a:lnRef idx="2">
                <a:schemeClr val="dk1"/>
              </a:lnRef>
              <a:fillRef idx="0">
                <a:schemeClr val="dk1"/>
              </a:fillRef>
              <a:effectRef idx="1">
                <a:schemeClr val="dk1"/>
              </a:effectRef>
              <a:fontRef idx="minor">
                <a:schemeClr val="tx1"/>
              </a:fontRef>
            </p:style>
          </p:cxnSp>
          <p:cxnSp>
            <p:nvCxnSpPr>
              <p:cNvPr id="79" name="Straight Arrow Connector 78">
                <a:extLst>
                  <a:ext uri="{FF2B5EF4-FFF2-40B4-BE49-F238E27FC236}">
                    <a16:creationId xmlns:a16="http://schemas.microsoft.com/office/drawing/2014/main" id="{81ABEAA1-451C-75FE-9B22-66F3000F9068}"/>
                  </a:ext>
                </a:extLst>
              </p:cNvPr>
              <p:cNvCxnSpPr>
                <a:cxnSpLocks/>
              </p:cNvCxnSpPr>
              <p:nvPr/>
            </p:nvCxnSpPr>
            <p:spPr>
              <a:xfrm flipV="1">
                <a:off x="3192653" y="1785938"/>
                <a:ext cx="379222" cy="1111642"/>
              </a:xfrm>
              <a:prstGeom prst="straightConnector1">
                <a:avLst/>
              </a:prstGeom>
              <a:ln w="41275">
                <a:solidFill>
                  <a:schemeClr val="tx1"/>
                </a:solidFill>
                <a:headEnd w="lg" len="sm"/>
                <a:tailEnd type="none" w="lg" len="med"/>
              </a:ln>
            </p:spPr>
            <p:style>
              <a:lnRef idx="2">
                <a:schemeClr val="dk1"/>
              </a:lnRef>
              <a:fillRef idx="0">
                <a:schemeClr val="dk1"/>
              </a:fillRef>
              <a:effectRef idx="1">
                <a:schemeClr val="dk1"/>
              </a:effectRef>
              <a:fontRef idx="minor">
                <a:schemeClr val="tx1"/>
              </a:fontRef>
            </p:style>
          </p:cxnSp>
        </p:grpSp>
        <p:grpSp>
          <p:nvGrpSpPr>
            <p:cNvPr id="6" name="Group 5">
              <a:extLst>
                <a:ext uri="{FF2B5EF4-FFF2-40B4-BE49-F238E27FC236}">
                  <a16:creationId xmlns:a16="http://schemas.microsoft.com/office/drawing/2014/main" id="{9E409660-3946-8231-8D19-BDDB3AE3F494}"/>
                </a:ext>
              </a:extLst>
            </p:cNvPr>
            <p:cNvGrpSpPr/>
            <p:nvPr/>
          </p:nvGrpSpPr>
          <p:grpSpPr>
            <a:xfrm flipV="1">
              <a:off x="2517837" y="3428626"/>
              <a:ext cx="828043" cy="1111642"/>
              <a:chOff x="3192653" y="1785938"/>
              <a:chExt cx="958701" cy="1111642"/>
            </a:xfrm>
          </p:grpSpPr>
          <p:cxnSp>
            <p:nvCxnSpPr>
              <p:cNvPr id="76" name="Straight Arrow Connector 75">
                <a:extLst>
                  <a:ext uri="{FF2B5EF4-FFF2-40B4-BE49-F238E27FC236}">
                    <a16:creationId xmlns:a16="http://schemas.microsoft.com/office/drawing/2014/main" id="{2BF442F7-F7A9-8499-07CC-1BDED78B4958}"/>
                  </a:ext>
                </a:extLst>
              </p:cNvPr>
              <p:cNvCxnSpPr/>
              <p:nvPr/>
            </p:nvCxnSpPr>
            <p:spPr>
              <a:xfrm>
                <a:off x="3557587" y="1790508"/>
                <a:ext cx="593767" cy="0"/>
              </a:xfrm>
              <a:prstGeom prst="straightConnector1">
                <a:avLst/>
              </a:prstGeom>
              <a:ln w="41275">
                <a:solidFill>
                  <a:schemeClr val="tx1"/>
                </a:solidFill>
                <a:headEnd w="lg" len="sm"/>
                <a:tailEnd type="triangle" w="lg" len="med"/>
              </a:ln>
            </p:spPr>
            <p:style>
              <a:lnRef idx="2">
                <a:schemeClr val="dk1"/>
              </a:lnRef>
              <a:fillRef idx="0">
                <a:schemeClr val="dk1"/>
              </a:fillRef>
              <a:effectRef idx="1">
                <a:schemeClr val="dk1"/>
              </a:effectRef>
              <a:fontRef idx="minor">
                <a:schemeClr val="tx1"/>
              </a:fontRef>
            </p:style>
          </p:cxnSp>
          <p:cxnSp>
            <p:nvCxnSpPr>
              <p:cNvPr id="77" name="Straight Arrow Connector 76">
                <a:extLst>
                  <a:ext uri="{FF2B5EF4-FFF2-40B4-BE49-F238E27FC236}">
                    <a16:creationId xmlns:a16="http://schemas.microsoft.com/office/drawing/2014/main" id="{BC70E32B-D7A2-7C99-0960-A199CB9E10B0}"/>
                  </a:ext>
                </a:extLst>
              </p:cNvPr>
              <p:cNvCxnSpPr>
                <a:cxnSpLocks/>
              </p:cNvCxnSpPr>
              <p:nvPr/>
            </p:nvCxnSpPr>
            <p:spPr>
              <a:xfrm flipV="1">
                <a:off x="3192653" y="1785938"/>
                <a:ext cx="379222" cy="1111642"/>
              </a:xfrm>
              <a:prstGeom prst="straightConnector1">
                <a:avLst/>
              </a:prstGeom>
              <a:ln w="41275">
                <a:solidFill>
                  <a:schemeClr val="tx1"/>
                </a:solidFill>
                <a:headEnd w="lg" len="sm"/>
                <a:tailEnd type="none" w="lg" len="med"/>
              </a:ln>
            </p:spPr>
            <p:style>
              <a:lnRef idx="2">
                <a:schemeClr val="dk1"/>
              </a:lnRef>
              <a:fillRef idx="0">
                <a:schemeClr val="dk1"/>
              </a:fillRef>
              <a:effectRef idx="1">
                <a:schemeClr val="dk1"/>
              </a:effectRef>
              <a:fontRef idx="minor">
                <a:schemeClr val="tx1"/>
              </a:fontRef>
            </p:style>
          </p:cxnSp>
        </p:grpSp>
        <p:cxnSp>
          <p:nvCxnSpPr>
            <p:cNvPr id="7" name="Straight Arrow Connector 6">
              <a:extLst>
                <a:ext uri="{FF2B5EF4-FFF2-40B4-BE49-F238E27FC236}">
                  <a16:creationId xmlns:a16="http://schemas.microsoft.com/office/drawing/2014/main" id="{D8D25DDC-EAA6-05FC-BA49-C5F07B05DB87}"/>
                </a:ext>
              </a:extLst>
            </p:cNvPr>
            <p:cNvCxnSpPr>
              <a:cxnSpLocks/>
            </p:cNvCxnSpPr>
            <p:nvPr/>
          </p:nvCxnSpPr>
          <p:spPr>
            <a:xfrm>
              <a:off x="3455719" y="1694538"/>
              <a:ext cx="3271789" cy="0"/>
            </a:xfrm>
            <a:prstGeom prst="straightConnector1">
              <a:avLst/>
            </a:prstGeom>
            <a:ln w="41275">
              <a:solidFill>
                <a:schemeClr val="tx1"/>
              </a:solidFill>
              <a:headEnd w="lg" len="sm"/>
              <a:tailEnd type="none" w="lg" len="med"/>
            </a:ln>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FC274FE4-80CF-0F18-10F8-464BAE1C9464}"/>
                </a:ext>
              </a:extLst>
            </p:cNvPr>
            <p:cNvCxnSpPr>
              <a:cxnSpLocks/>
            </p:cNvCxnSpPr>
            <p:nvPr/>
          </p:nvCxnSpPr>
          <p:spPr>
            <a:xfrm>
              <a:off x="3957520" y="1790234"/>
              <a:ext cx="0" cy="30438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2C42B92B-AB2B-9947-C25F-E9F8AED21043}"/>
                </a:ext>
              </a:extLst>
            </p:cNvPr>
            <p:cNvSpPr txBox="1"/>
            <p:nvPr/>
          </p:nvSpPr>
          <p:spPr>
            <a:xfrm>
              <a:off x="3665127" y="2101487"/>
              <a:ext cx="584785" cy="338554"/>
            </a:xfrm>
            <a:prstGeom prst="rect">
              <a:avLst/>
            </a:prstGeom>
            <a:noFill/>
          </p:spPr>
          <p:txBody>
            <a:bodyPr wrap="square" rtlCol="0">
              <a:spAutoFit/>
            </a:bodyPr>
            <a:lstStyle/>
            <a:p>
              <a:pPr algn="ctr"/>
              <a:r>
                <a:rPr lang="en-US" sz="1600" b="1" dirty="0"/>
                <a:t>W2</a:t>
              </a:r>
            </a:p>
          </p:txBody>
        </p:sp>
        <p:cxnSp>
          <p:nvCxnSpPr>
            <p:cNvPr id="10" name="Straight Connector 9">
              <a:extLst>
                <a:ext uri="{FF2B5EF4-FFF2-40B4-BE49-F238E27FC236}">
                  <a16:creationId xmlns:a16="http://schemas.microsoft.com/office/drawing/2014/main" id="{3124A2AF-3683-12E6-4313-3DFEFC5657F9}"/>
                </a:ext>
              </a:extLst>
            </p:cNvPr>
            <p:cNvCxnSpPr>
              <a:cxnSpLocks/>
            </p:cNvCxnSpPr>
            <p:nvPr/>
          </p:nvCxnSpPr>
          <p:spPr>
            <a:xfrm>
              <a:off x="6171069" y="1790234"/>
              <a:ext cx="0" cy="304380"/>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99D131DA-86D4-A4CF-AAAB-BCB59C88248A}"/>
                </a:ext>
              </a:extLst>
            </p:cNvPr>
            <p:cNvSpPr txBox="1"/>
            <p:nvPr/>
          </p:nvSpPr>
          <p:spPr>
            <a:xfrm>
              <a:off x="6428691" y="2088790"/>
              <a:ext cx="825800" cy="373686"/>
            </a:xfrm>
            <a:prstGeom prst="rect">
              <a:avLst/>
            </a:prstGeom>
            <a:noFill/>
          </p:spPr>
          <p:txBody>
            <a:bodyPr wrap="square" rtlCol="0">
              <a:spAutoFit/>
            </a:bodyPr>
            <a:lstStyle/>
            <a:p>
              <a:pPr algn="ctr"/>
              <a:r>
                <a:rPr lang="en-US" sz="1600" b="1" dirty="0"/>
                <a:t>W24</a:t>
              </a:r>
            </a:p>
          </p:txBody>
        </p:sp>
        <p:cxnSp>
          <p:nvCxnSpPr>
            <p:cNvPr id="12" name="Straight Connector 11">
              <a:extLst>
                <a:ext uri="{FF2B5EF4-FFF2-40B4-BE49-F238E27FC236}">
                  <a16:creationId xmlns:a16="http://schemas.microsoft.com/office/drawing/2014/main" id="{39CC638A-6FD2-5F66-989D-C3D1075A1DF4}"/>
                </a:ext>
              </a:extLst>
            </p:cNvPr>
            <p:cNvCxnSpPr>
              <a:cxnSpLocks/>
            </p:cNvCxnSpPr>
            <p:nvPr/>
          </p:nvCxnSpPr>
          <p:spPr>
            <a:xfrm>
              <a:off x="5024320" y="1797107"/>
              <a:ext cx="0" cy="30438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6CB6D853-FDD6-D9AB-509B-7AB0CE49DB2B}"/>
                </a:ext>
              </a:extLst>
            </p:cNvPr>
            <p:cNvCxnSpPr>
              <a:cxnSpLocks/>
            </p:cNvCxnSpPr>
            <p:nvPr/>
          </p:nvCxnSpPr>
          <p:spPr>
            <a:xfrm>
              <a:off x="4474972" y="1797107"/>
              <a:ext cx="0" cy="30438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76BBCE9-FC3A-7F51-6FA2-563A54BF17B5}"/>
                </a:ext>
              </a:extLst>
            </p:cNvPr>
            <p:cNvCxnSpPr>
              <a:cxnSpLocks/>
            </p:cNvCxnSpPr>
            <p:nvPr/>
          </p:nvCxnSpPr>
          <p:spPr>
            <a:xfrm>
              <a:off x="6727508" y="1797107"/>
              <a:ext cx="0" cy="304380"/>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30EFDA5D-5A19-70B6-8A4F-F8C1D056B36E}"/>
                </a:ext>
              </a:extLst>
            </p:cNvPr>
            <p:cNvSpPr txBox="1"/>
            <p:nvPr/>
          </p:nvSpPr>
          <p:spPr>
            <a:xfrm>
              <a:off x="4182579" y="2098571"/>
              <a:ext cx="584785" cy="338554"/>
            </a:xfrm>
            <a:prstGeom prst="rect">
              <a:avLst/>
            </a:prstGeom>
            <a:noFill/>
          </p:spPr>
          <p:txBody>
            <a:bodyPr wrap="square" rtlCol="0">
              <a:spAutoFit/>
            </a:bodyPr>
            <a:lstStyle/>
            <a:p>
              <a:pPr algn="ctr"/>
              <a:r>
                <a:rPr lang="en-US" sz="1600" b="1" dirty="0"/>
                <a:t>W4</a:t>
              </a:r>
            </a:p>
          </p:txBody>
        </p:sp>
        <p:sp>
          <p:nvSpPr>
            <p:cNvPr id="16" name="TextBox 15">
              <a:extLst>
                <a:ext uri="{FF2B5EF4-FFF2-40B4-BE49-F238E27FC236}">
                  <a16:creationId xmlns:a16="http://schemas.microsoft.com/office/drawing/2014/main" id="{ACBFC1F6-B698-D655-6E03-F12CEE101C27}"/>
                </a:ext>
              </a:extLst>
            </p:cNvPr>
            <p:cNvSpPr txBox="1"/>
            <p:nvPr/>
          </p:nvSpPr>
          <p:spPr>
            <a:xfrm>
              <a:off x="4731927" y="2098571"/>
              <a:ext cx="584785" cy="338554"/>
            </a:xfrm>
            <a:prstGeom prst="rect">
              <a:avLst/>
            </a:prstGeom>
            <a:noFill/>
          </p:spPr>
          <p:txBody>
            <a:bodyPr wrap="square" rtlCol="0">
              <a:spAutoFit/>
            </a:bodyPr>
            <a:lstStyle/>
            <a:p>
              <a:pPr algn="ctr"/>
              <a:r>
                <a:rPr lang="en-US" sz="1600" b="1" dirty="0"/>
                <a:t>W8</a:t>
              </a:r>
            </a:p>
          </p:txBody>
        </p:sp>
        <p:sp>
          <p:nvSpPr>
            <p:cNvPr id="17" name="TextBox 16">
              <a:extLst>
                <a:ext uri="{FF2B5EF4-FFF2-40B4-BE49-F238E27FC236}">
                  <a16:creationId xmlns:a16="http://schemas.microsoft.com/office/drawing/2014/main" id="{A287CA25-76C4-E7B8-A2DD-A020BE6B6CDA}"/>
                </a:ext>
              </a:extLst>
            </p:cNvPr>
            <p:cNvSpPr txBox="1"/>
            <p:nvPr/>
          </p:nvSpPr>
          <p:spPr>
            <a:xfrm>
              <a:off x="5798728" y="2088792"/>
              <a:ext cx="681361" cy="373686"/>
            </a:xfrm>
            <a:prstGeom prst="rect">
              <a:avLst/>
            </a:prstGeom>
            <a:noFill/>
          </p:spPr>
          <p:txBody>
            <a:bodyPr wrap="square" rtlCol="0">
              <a:spAutoFit/>
            </a:bodyPr>
            <a:lstStyle/>
            <a:p>
              <a:pPr algn="ctr"/>
              <a:r>
                <a:rPr lang="en-US" sz="1600" b="1" dirty="0"/>
                <a:t>W16</a:t>
              </a:r>
            </a:p>
          </p:txBody>
        </p:sp>
        <p:cxnSp>
          <p:nvCxnSpPr>
            <p:cNvPr id="18" name="Straight Arrow Connector 17">
              <a:extLst>
                <a:ext uri="{FF2B5EF4-FFF2-40B4-BE49-F238E27FC236}">
                  <a16:creationId xmlns:a16="http://schemas.microsoft.com/office/drawing/2014/main" id="{83275786-6A92-BD54-89FB-5E73561FAE89}"/>
                </a:ext>
              </a:extLst>
            </p:cNvPr>
            <p:cNvCxnSpPr>
              <a:cxnSpLocks/>
            </p:cNvCxnSpPr>
            <p:nvPr/>
          </p:nvCxnSpPr>
          <p:spPr>
            <a:xfrm>
              <a:off x="3587141" y="1308524"/>
              <a:ext cx="0" cy="30834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9" name="TextBox 18">
              <a:extLst>
                <a:ext uri="{FF2B5EF4-FFF2-40B4-BE49-F238E27FC236}">
                  <a16:creationId xmlns:a16="http://schemas.microsoft.com/office/drawing/2014/main" id="{9F69CBF7-A116-3331-6703-52C310CD7272}"/>
                </a:ext>
              </a:extLst>
            </p:cNvPr>
            <p:cNvSpPr txBox="1"/>
            <p:nvPr/>
          </p:nvSpPr>
          <p:spPr>
            <a:xfrm>
              <a:off x="2968974" y="977148"/>
              <a:ext cx="1243335" cy="307777"/>
            </a:xfrm>
            <a:prstGeom prst="rect">
              <a:avLst/>
            </a:prstGeom>
            <a:noFill/>
          </p:spPr>
          <p:txBody>
            <a:bodyPr wrap="square" rtlCol="0">
              <a:spAutoFit/>
            </a:bodyPr>
            <a:lstStyle/>
            <a:p>
              <a:pPr algn="ctr"/>
              <a:r>
                <a:rPr lang="en-US" sz="1400" b="1" dirty="0"/>
                <a:t>Start HRZE</a:t>
              </a:r>
            </a:p>
          </p:txBody>
        </p:sp>
        <p:cxnSp>
          <p:nvCxnSpPr>
            <p:cNvPr id="20" name="Straight Arrow Connector 19">
              <a:extLst>
                <a:ext uri="{FF2B5EF4-FFF2-40B4-BE49-F238E27FC236}">
                  <a16:creationId xmlns:a16="http://schemas.microsoft.com/office/drawing/2014/main" id="{8B1F228C-92EB-C6D1-C376-C379DF24F538}"/>
                </a:ext>
              </a:extLst>
            </p:cNvPr>
            <p:cNvCxnSpPr/>
            <p:nvPr/>
          </p:nvCxnSpPr>
          <p:spPr>
            <a:xfrm>
              <a:off x="5024320" y="1297172"/>
              <a:ext cx="0" cy="30834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1" name="TextBox 20">
              <a:extLst>
                <a:ext uri="{FF2B5EF4-FFF2-40B4-BE49-F238E27FC236}">
                  <a16:creationId xmlns:a16="http://schemas.microsoft.com/office/drawing/2014/main" id="{D506486B-5B80-4E4A-4D3C-3B577FDED8FC}"/>
                </a:ext>
              </a:extLst>
            </p:cNvPr>
            <p:cNvSpPr txBox="1"/>
            <p:nvPr/>
          </p:nvSpPr>
          <p:spPr>
            <a:xfrm>
              <a:off x="4503050" y="962027"/>
              <a:ext cx="1052573" cy="307777"/>
            </a:xfrm>
            <a:prstGeom prst="rect">
              <a:avLst/>
            </a:prstGeom>
            <a:noFill/>
          </p:spPr>
          <p:txBody>
            <a:bodyPr wrap="square" rtlCol="0">
              <a:spAutoFit/>
            </a:bodyPr>
            <a:lstStyle/>
            <a:p>
              <a:pPr algn="ctr"/>
              <a:r>
                <a:rPr lang="en-US" sz="1400" b="1" dirty="0"/>
                <a:t>Start HR</a:t>
              </a:r>
            </a:p>
          </p:txBody>
        </p:sp>
        <p:sp>
          <p:nvSpPr>
            <p:cNvPr id="22" name="TextBox 21">
              <a:extLst>
                <a:ext uri="{FF2B5EF4-FFF2-40B4-BE49-F238E27FC236}">
                  <a16:creationId xmlns:a16="http://schemas.microsoft.com/office/drawing/2014/main" id="{5B57B37E-9453-CDFB-A23F-FA79A13E619F}"/>
                </a:ext>
              </a:extLst>
            </p:cNvPr>
            <p:cNvSpPr txBox="1"/>
            <p:nvPr/>
          </p:nvSpPr>
          <p:spPr>
            <a:xfrm>
              <a:off x="2015011" y="1363587"/>
              <a:ext cx="893689" cy="369332"/>
            </a:xfrm>
            <a:prstGeom prst="rect">
              <a:avLst/>
            </a:prstGeom>
            <a:noFill/>
          </p:spPr>
          <p:txBody>
            <a:bodyPr wrap="square" rtlCol="0">
              <a:spAutoFit/>
            </a:bodyPr>
            <a:lstStyle/>
            <a:p>
              <a:pPr algn="ctr"/>
              <a:r>
                <a:rPr lang="en-US" b="1" dirty="0">
                  <a:solidFill>
                    <a:srgbClr val="0070C0"/>
                  </a:solidFill>
                </a:rPr>
                <a:t>Arm A</a:t>
              </a:r>
            </a:p>
          </p:txBody>
        </p:sp>
        <p:cxnSp>
          <p:nvCxnSpPr>
            <p:cNvPr id="23" name="Straight Arrow Connector 22">
              <a:extLst>
                <a:ext uri="{FF2B5EF4-FFF2-40B4-BE49-F238E27FC236}">
                  <a16:creationId xmlns:a16="http://schemas.microsoft.com/office/drawing/2014/main" id="{2619B259-C5A0-889D-DD20-C61493C23DDE}"/>
                </a:ext>
              </a:extLst>
            </p:cNvPr>
            <p:cNvCxnSpPr/>
            <p:nvPr/>
          </p:nvCxnSpPr>
          <p:spPr>
            <a:xfrm>
              <a:off x="6708280" y="1308524"/>
              <a:ext cx="0" cy="30834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4" name="TextBox 23">
              <a:extLst>
                <a:ext uri="{FF2B5EF4-FFF2-40B4-BE49-F238E27FC236}">
                  <a16:creationId xmlns:a16="http://schemas.microsoft.com/office/drawing/2014/main" id="{779B3BC8-86C0-25DA-C537-49BCA5D23774}"/>
                </a:ext>
              </a:extLst>
            </p:cNvPr>
            <p:cNvSpPr txBox="1"/>
            <p:nvPr/>
          </p:nvSpPr>
          <p:spPr>
            <a:xfrm>
              <a:off x="5918632" y="962027"/>
              <a:ext cx="1601378" cy="339715"/>
            </a:xfrm>
            <a:prstGeom prst="rect">
              <a:avLst/>
            </a:prstGeom>
            <a:noFill/>
          </p:spPr>
          <p:txBody>
            <a:bodyPr wrap="square" rtlCol="0">
              <a:spAutoFit/>
            </a:bodyPr>
            <a:lstStyle/>
            <a:p>
              <a:pPr algn="ctr"/>
              <a:r>
                <a:rPr lang="en-US" sz="1400" b="1" dirty="0">
                  <a:solidFill>
                    <a:srgbClr val="EE8429"/>
                  </a:solidFill>
                </a:rPr>
                <a:t>Complete HR</a:t>
              </a:r>
            </a:p>
          </p:txBody>
        </p:sp>
        <p:cxnSp>
          <p:nvCxnSpPr>
            <p:cNvPr id="25" name="Straight Arrow Connector 24">
              <a:extLst>
                <a:ext uri="{FF2B5EF4-FFF2-40B4-BE49-F238E27FC236}">
                  <a16:creationId xmlns:a16="http://schemas.microsoft.com/office/drawing/2014/main" id="{AA7CAFF9-5B07-D2E3-6A43-6BAC973DAD2D}"/>
                </a:ext>
              </a:extLst>
            </p:cNvPr>
            <p:cNvCxnSpPr>
              <a:cxnSpLocks/>
            </p:cNvCxnSpPr>
            <p:nvPr/>
          </p:nvCxnSpPr>
          <p:spPr>
            <a:xfrm>
              <a:off x="3455719" y="4535698"/>
              <a:ext cx="2750661" cy="0"/>
            </a:xfrm>
            <a:prstGeom prst="straightConnector1">
              <a:avLst/>
            </a:prstGeom>
            <a:ln w="41275">
              <a:solidFill>
                <a:schemeClr val="tx1"/>
              </a:solidFill>
              <a:headEnd w="lg" len="sm"/>
              <a:tailEnd type="none" w="lg" len="med"/>
            </a:ln>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6898CAE4-9407-138C-5991-71847FDA6555}"/>
                </a:ext>
              </a:extLst>
            </p:cNvPr>
            <p:cNvCxnSpPr>
              <a:cxnSpLocks/>
            </p:cNvCxnSpPr>
            <p:nvPr/>
          </p:nvCxnSpPr>
          <p:spPr>
            <a:xfrm>
              <a:off x="3957520" y="4631394"/>
              <a:ext cx="0" cy="304380"/>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CFAF77CD-6E50-31CB-071B-47C5C785E804}"/>
                </a:ext>
              </a:extLst>
            </p:cNvPr>
            <p:cNvSpPr txBox="1"/>
            <p:nvPr/>
          </p:nvSpPr>
          <p:spPr>
            <a:xfrm>
              <a:off x="3665127" y="4942647"/>
              <a:ext cx="584785" cy="338554"/>
            </a:xfrm>
            <a:prstGeom prst="rect">
              <a:avLst/>
            </a:prstGeom>
            <a:noFill/>
          </p:spPr>
          <p:txBody>
            <a:bodyPr wrap="square" rtlCol="0">
              <a:spAutoFit/>
            </a:bodyPr>
            <a:lstStyle/>
            <a:p>
              <a:pPr algn="ctr"/>
              <a:r>
                <a:rPr lang="en-US" sz="1600" b="1" dirty="0"/>
                <a:t>W2</a:t>
              </a:r>
            </a:p>
          </p:txBody>
        </p:sp>
        <p:cxnSp>
          <p:nvCxnSpPr>
            <p:cNvPr id="28" name="Straight Connector 27">
              <a:extLst>
                <a:ext uri="{FF2B5EF4-FFF2-40B4-BE49-F238E27FC236}">
                  <a16:creationId xmlns:a16="http://schemas.microsoft.com/office/drawing/2014/main" id="{3CDE7092-CEE5-799E-6801-3784E90BD8AE}"/>
                </a:ext>
              </a:extLst>
            </p:cNvPr>
            <p:cNvCxnSpPr>
              <a:cxnSpLocks/>
            </p:cNvCxnSpPr>
            <p:nvPr/>
          </p:nvCxnSpPr>
          <p:spPr>
            <a:xfrm>
              <a:off x="6171069" y="4631394"/>
              <a:ext cx="0" cy="30438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05FA19B4-C37A-0988-285C-C43DBADCD152}"/>
                </a:ext>
              </a:extLst>
            </p:cNvPr>
            <p:cNvCxnSpPr>
              <a:cxnSpLocks/>
            </p:cNvCxnSpPr>
            <p:nvPr/>
          </p:nvCxnSpPr>
          <p:spPr>
            <a:xfrm>
              <a:off x="5024320" y="4638267"/>
              <a:ext cx="0" cy="30438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BB9CBC03-0A3C-E561-63AA-BF949CE280A5}"/>
                </a:ext>
              </a:extLst>
            </p:cNvPr>
            <p:cNvCxnSpPr>
              <a:cxnSpLocks/>
            </p:cNvCxnSpPr>
            <p:nvPr/>
          </p:nvCxnSpPr>
          <p:spPr>
            <a:xfrm>
              <a:off x="4474972" y="4638267"/>
              <a:ext cx="0" cy="304380"/>
            </a:xfrm>
            <a:prstGeom prst="line">
              <a:avLst/>
            </a:prstGeom>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488773CC-1727-3C33-BFE7-0E2F071A71B7}"/>
                </a:ext>
              </a:extLst>
            </p:cNvPr>
            <p:cNvSpPr txBox="1"/>
            <p:nvPr/>
          </p:nvSpPr>
          <p:spPr>
            <a:xfrm>
              <a:off x="4182579" y="4939731"/>
              <a:ext cx="584785" cy="338554"/>
            </a:xfrm>
            <a:prstGeom prst="rect">
              <a:avLst/>
            </a:prstGeom>
            <a:noFill/>
          </p:spPr>
          <p:txBody>
            <a:bodyPr wrap="square" rtlCol="0">
              <a:spAutoFit/>
            </a:bodyPr>
            <a:lstStyle/>
            <a:p>
              <a:pPr algn="ctr"/>
              <a:r>
                <a:rPr lang="en-US" sz="1600" b="1" dirty="0"/>
                <a:t>W4</a:t>
              </a:r>
            </a:p>
          </p:txBody>
        </p:sp>
        <p:sp>
          <p:nvSpPr>
            <p:cNvPr id="32" name="TextBox 31">
              <a:extLst>
                <a:ext uri="{FF2B5EF4-FFF2-40B4-BE49-F238E27FC236}">
                  <a16:creationId xmlns:a16="http://schemas.microsoft.com/office/drawing/2014/main" id="{77BD3D37-F6F7-55B0-C51E-A13F9F58174A}"/>
                </a:ext>
              </a:extLst>
            </p:cNvPr>
            <p:cNvSpPr txBox="1"/>
            <p:nvPr/>
          </p:nvSpPr>
          <p:spPr>
            <a:xfrm>
              <a:off x="4731927" y="4939731"/>
              <a:ext cx="584785" cy="338554"/>
            </a:xfrm>
            <a:prstGeom prst="rect">
              <a:avLst/>
            </a:prstGeom>
            <a:noFill/>
          </p:spPr>
          <p:txBody>
            <a:bodyPr wrap="square" rtlCol="0">
              <a:spAutoFit/>
            </a:bodyPr>
            <a:lstStyle/>
            <a:p>
              <a:pPr algn="ctr"/>
              <a:r>
                <a:rPr lang="en-US" sz="1600" b="1" dirty="0"/>
                <a:t>W8</a:t>
              </a:r>
            </a:p>
          </p:txBody>
        </p:sp>
        <p:sp>
          <p:nvSpPr>
            <p:cNvPr id="33" name="TextBox 32">
              <a:extLst>
                <a:ext uri="{FF2B5EF4-FFF2-40B4-BE49-F238E27FC236}">
                  <a16:creationId xmlns:a16="http://schemas.microsoft.com/office/drawing/2014/main" id="{8C3E88EF-CA52-CB2B-ADB7-FDEF3BBED728}"/>
                </a:ext>
              </a:extLst>
            </p:cNvPr>
            <p:cNvSpPr txBox="1"/>
            <p:nvPr/>
          </p:nvSpPr>
          <p:spPr>
            <a:xfrm>
              <a:off x="5831713" y="4929951"/>
              <a:ext cx="767019" cy="373686"/>
            </a:xfrm>
            <a:prstGeom prst="rect">
              <a:avLst/>
            </a:prstGeom>
            <a:noFill/>
          </p:spPr>
          <p:txBody>
            <a:bodyPr wrap="square" rtlCol="0">
              <a:spAutoFit/>
            </a:bodyPr>
            <a:lstStyle/>
            <a:p>
              <a:pPr algn="ctr"/>
              <a:r>
                <a:rPr lang="en-US" sz="1600" b="1" dirty="0"/>
                <a:t>W16</a:t>
              </a:r>
            </a:p>
          </p:txBody>
        </p:sp>
        <p:cxnSp>
          <p:nvCxnSpPr>
            <p:cNvPr id="34" name="Straight Arrow Connector 33">
              <a:extLst>
                <a:ext uri="{FF2B5EF4-FFF2-40B4-BE49-F238E27FC236}">
                  <a16:creationId xmlns:a16="http://schemas.microsoft.com/office/drawing/2014/main" id="{81C2952B-AB79-5768-97A3-5F867685C873}"/>
                </a:ext>
              </a:extLst>
            </p:cNvPr>
            <p:cNvCxnSpPr>
              <a:cxnSpLocks/>
            </p:cNvCxnSpPr>
            <p:nvPr/>
          </p:nvCxnSpPr>
          <p:spPr>
            <a:xfrm>
              <a:off x="3590603" y="4139629"/>
              <a:ext cx="0" cy="30834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851EB554-413E-1CD8-D64D-E0F3367C6C64}"/>
                </a:ext>
              </a:extLst>
            </p:cNvPr>
            <p:cNvCxnSpPr/>
            <p:nvPr/>
          </p:nvCxnSpPr>
          <p:spPr>
            <a:xfrm>
              <a:off x="5024320" y="4138332"/>
              <a:ext cx="0" cy="30834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8156EA59-4E83-2D51-119E-C9F7F823568F}"/>
                </a:ext>
              </a:extLst>
            </p:cNvPr>
            <p:cNvCxnSpPr/>
            <p:nvPr/>
          </p:nvCxnSpPr>
          <p:spPr>
            <a:xfrm>
              <a:off x="8552170" y="3198768"/>
              <a:ext cx="0" cy="30834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7" name="TextBox 36">
              <a:extLst>
                <a:ext uri="{FF2B5EF4-FFF2-40B4-BE49-F238E27FC236}">
                  <a16:creationId xmlns:a16="http://schemas.microsoft.com/office/drawing/2014/main" id="{07AF56C6-7DA2-0865-2DF3-F2C1070B0754}"/>
                </a:ext>
              </a:extLst>
            </p:cNvPr>
            <p:cNvSpPr txBox="1"/>
            <p:nvPr/>
          </p:nvSpPr>
          <p:spPr>
            <a:xfrm>
              <a:off x="6130180" y="4111548"/>
              <a:ext cx="1643327" cy="738664"/>
            </a:xfrm>
            <a:prstGeom prst="rect">
              <a:avLst/>
            </a:prstGeom>
            <a:noFill/>
          </p:spPr>
          <p:txBody>
            <a:bodyPr wrap="square" rtlCol="0">
              <a:spAutoFit/>
            </a:bodyPr>
            <a:lstStyle/>
            <a:p>
              <a:pPr algn="ctr"/>
              <a:r>
                <a:rPr lang="en-US" sz="1400" b="1" dirty="0"/>
                <a:t>Randomization of eligible participants</a:t>
              </a:r>
            </a:p>
          </p:txBody>
        </p:sp>
        <p:grpSp>
          <p:nvGrpSpPr>
            <p:cNvPr id="38" name="Group 37">
              <a:extLst>
                <a:ext uri="{FF2B5EF4-FFF2-40B4-BE49-F238E27FC236}">
                  <a16:creationId xmlns:a16="http://schemas.microsoft.com/office/drawing/2014/main" id="{BA751A0B-7DF7-F432-14EB-4D33863006AF}"/>
                </a:ext>
              </a:extLst>
            </p:cNvPr>
            <p:cNvGrpSpPr/>
            <p:nvPr/>
          </p:nvGrpSpPr>
          <p:grpSpPr>
            <a:xfrm>
              <a:off x="7167681" y="3549544"/>
              <a:ext cx="682595" cy="588788"/>
              <a:chOff x="3192653" y="1785938"/>
              <a:chExt cx="943996" cy="1111642"/>
            </a:xfrm>
          </p:grpSpPr>
          <p:cxnSp>
            <p:nvCxnSpPr>
              <p:cNvPr id="74" name="Straight Arrow Connector 73">
                <a:extLst>
                  <a:ext uri="{FF2B5EF4-FFF2-40B4-BE49-F238E27FC236}">
                    <a16:creationId xmlns:a16="http://schemas.microsoft.com/office/drawing/2014/main" id="{955C2F69-0684-B843-D465-35A427927812}"/>
                  </a:ext>
                </a:extLst>
              </p:cNvPr>
              <p:cNvCxnSpPr/>
              <p:nvPr/>
            </p:nvCxnSpPr>
            <p:spPr>
              <a:xfrm>
                <a:off x="3542881" y="1810584"/>
                <a:ext cx="593768" cy="0"/>
              </a:xfrm>
              <a:prstGeom prst="straightConnector1">
                <a:avLst/>
              </a:prstGeom>
              <a:ln w="41275">
                <a:solidFill>
                  <a:schemeClr val="tx1"/>
                </a:solidFill>
                <a:headEnd w="lg" len="sm"/>
                <a:tailEnd type="triangle" w="lg" len="med"/>
              </a:ln>
            </p:spPr>
            <p:style>
              <a:lnRef idx="2">
                <a:schemeClr val="dk1"/>
              </a:lnRef>
              <a:fillRef idx="0">
                <a:schemeClr val="dk1"/>
              </a:fillRef>
              <a:effectRef idx="1">
                <a:schemeClr val="dk1"/>
              </a:effectRef>
              <a:fontRef idx="minor">
                <a:schemeClr val="tx1"/>
              </a:fontRef>
            </p:style>
          </p:cxnSp>
          <p:cxnSp>
            <p:nvCxnSpPr>
              <p:cNvPr id="75" name="Straight Arrow Connector 74">
                <a:extLst>
                  <a:ext uri="{FF2B5EF4-FFF2-40B4-BE49-F238E27FC236}">
                    <a16:creationId xmlns:a16="http://schemas.microsoft.com/office/drawing/2014/main" id="{9E6225F5-F81C-74B4-5F3C-9531BCA48F32}"/>
                  </a:ext>
                </a:extLst>
              </p:cNvPr>
              <p:cNvCxnSpPr>
                <a:cxnSpLocks/>
              </p:cNvCxnSpPr>
              <p:nvPr/>
            </p:nvCxnSpPr>
            <p:spPr>
              <a:xfrm flipV="1">
                <a:off x="3192653" y="1785938"/>
                <a:ext cx="379222" cy="1111642"/>
              </a:xfrm>
              <a:prstGeom prst="straightConnector1">
                <a:avLst/>
              </a:prstGeom>
              <a:ln w="41275">
                <a:solidFill>
                  <a:schemeClr val="tx1"/>
                </a:solidFill>
                <a:headEnd w="lg" len="sm"/>
                <a:tailEnd type="none" w="lg" len="med"/>
              </a:ln>
            </p:spPr>
            <p:style>
              <a:lnRef idx="2">
                <a:schemeClr val="dk1"/>
              </a:lnRef>
              <a:fillRef idx="0">
                <a:schemeClr val="dk1"/>
              </a:fillRef>
              <a:effectRef idx="1">
                <a:schemeClr val="dk1"/>
              </a:effectRef>
              <a:fontRef idx="minor">
                <a:schemeClr val="tx1"/>
              </a:fontRef>
            </p:style>
          </p:cxnSp>
        </p:grpSp>
        <p:grpSp>
          <p:nvGrpSpPr>
            <p:cNvPr id="39" name="Group 38">
              <a:extLst>
                <a:ext uri="{FF2B5EF4-FFF2-40B4-BE49-F238E27FC236}">
                  <a16:creationId xmlns:a16="http://schemas.microsoft.com/office/drawing/2014/main" id="{6600C17A-F268-119D-431C-ED8CAC7DFF9C}"/>
                </a:ext>
              </a:extLst>
            </p:cNvPr>
            <p:cNvGrpSpPr/>
            <p:nvPr/>
          </p:nvGrpSpPr>
          <p:grpSpPr>
            <a:xfrm flipV="1">
              <a:off x="7167118" y="4913102"/>
              <a:ext cx="682595" cy="588788"/>
              <a:chOff x="3192653" y="1785938"/>
              <a:chExt cx="943996" cy="1111642"/>
            </a:xfrm>
          </p:grpSpPr>
          <p:cxnSp>
            <p:nvCxnSpPr>
              <p:cNvPr id="72" name="Straight Arrow Connector 71">
                <a:extLst>
                  <a:ext uri="{FF2B5EF4-FFF2-40B4-BE49-F238E27FC236}">
                    <a16:creationId xmlns:a16="http://schemas.microsoft.com/office/drawing/2014/main" id="{FDF2BCEA-AD46-3F99-AC14-EEB22743DCDF}"/>
                  </a:ext>
                </a:extLst>
              </p:cNvPr>
              <p:cNvCxnSpPr/>
              <p:nvPr/>
            </p:nvCxnSpPr>
            <p:spPr>
              <a:xfrm>
                <a:off x="3542881" y="1810584"/>
                <a:ext cx="593768" cy="0"/>
              </a:xfrm>
              <a:prstGeom prst="straightConnector1">
                <a:avLst/>
              </a:prstGeom>
              <a:ln w="41275">
                <a:solidFill>
                  <a:schemeClr val="tx1"/>
                </a:solidFill>
                <a:headEnd w="lg" len="sm"/>
                <a:tailEnd type="triangle" w="lg" len="med"/>
              </a:ln>
            </p:spPr>
            <p:style>
              <a:lnRef idx="2">
                <a:schemeClr val="dk1"/>
              </a:lnRef>
              <a:fillRef idx="0">
                <a:schemeClr val="dk1"/>
              </a:fillRef>
              <a:effectRef idx="1">
                <a:schemeClr val="dk1"/>
              </a:effectRef>
              <a:fontRef idx="minor">
                <a:schemeClr val="tx1"/>
              </a:fontRef>
            </p:style>
          </p:cxnSp>
          <p:cxnSp>
            <p:nvCxnSpPr>
              <p:cNvPr id="73" name="Straight Arrow Connector 72">
                <a:extLst>
                  <a:ext uri="{FF2B5EF4-FFF2-40B4-BE49-F238E27FC236}">
                    <a16:creationId xmlns:a16="http://schemas.microsoft.com/office/drawing/2014/main" id="{04F0D7BD-1188-BFF7-B995-07488A8B7E7A}"/>
                  </a:ext>
                </a:extLst>
              </p:cNvPr>
              <p:cNvCxnSpPr>
                <a:cxnSpLocks/>
              </p:cNvCxnSpPr>
              <p:nvPr/>
            </p:nvCxnSpPr>
            <p:spPr>
              <a:xfrm flipV="1">
                <a:off x="3192653" y="1785938"/>
                <a:ext cx="379222" cy="1111642"/>
              </a:xfrm>
              <a:prstGeom prst="straightConnector1">
                <a:avLst/>
              </a:prstGeom>
              <a:ln w="41275">
                <a:solidFill>
                  <a:schemeClr val="tx1"/>
                </a:solidFill>
                <a:headEnd w="lg" len="sm"/>
                <a:tailEnd type="none" w="lg" len="med"/>
              </a:ln>
            </p:spPr>
            <p:style>
              <a:lnRef idx="2">
                <a:schemeClr val="dk1"/>
              </a:lnRef>
              <a:fillRef idx="0">
                <a:schemeClr val="dk1"/>
              </a:fillRef>
              <a:effectRef idx="1">
                <a:schemeClr val="dk1"/>
              </a:effectRef>
              <a:fontRef idx="minor">
                <a:schemeClr val="tx1"/>
              </a:fontRef>
            </p:style>
          </p:cxnSp>
        </p:grpSp>
        <p:cxnSp>
          <p:nvCxnSpPr>
            <p:cNvPr id="40" name="Straight Arrow Connector 39">
              <a:extLst>
                <a:ext uri="{FF2B5EF4-FFF2-40B4-BE49-F238E27FC236}">
                  <a16:creationId xmlns:a16="http://schemas.microsoft.com/office/drawing/2014/main" id="{B84A9BA4-E1DB-C2F0-1241-7649F4C0F448}"/>
                </a:ext>
              </a:extLst>
            </p:cNvPr>
            <p:cNvCxnSpPr>
              <a:cxnSpLocks/>
            </p:cNvCxnSpPr>
            <p:nvPr/>
          </p:nvCxnSpPr>
          <p:spPr>
            <a:xfrm>
              <a:off x="7988032" y="3562598"/>
              <a:ext cx="564138" cy="0"/>
            </a:xfrm>
            <a:prstGeom prst="straightConnector1">
              <a:avLst/>
            </a:prstGeom>
            <a:ln w="41275">
              <a:solidFill>
                <a:schemeClr val="tx1"/>
              </a:solidFill>
              <a:headEnd w="lg" len="sm"/>
              <a:tailEnd type="none" w="lg" len="med"/>
            </a:ln>
          </p:spPr>
          <p:style>
            <a:lnRef idx="2">
              <a:schemeClr val="dk1"/>
            </a:lnRef>
            <a:fillRef idx="0">
              <a:schemeClr val="dk1"/>
            </a:fillRef>
            <a:effectRef idx="1">
              <a:schemeClr val="dk1"/>
            </a:effectRef>
            <a:fontRef idx="minor">
              <a:schemeClr val="tx1"/>
            </a:fontRef>
          </p:style>
        </p:cxnSp>
        <p:sp>
          <p:nvSpPr>
            <p:cNvPr id="41" name="TextBox 40">
              <a:extLst>
                <a:ext uri="{FF2B5EF4-FFF2-40B4-BE49-F238E27FC236}">
                  <a16:creationId xmlns:a16="http://schemas.microsoft.com/office/drawing/2014/main" id="{73E407A8-B5AD-99FE-8EE3-091F2E7F46D8}"/>
                </a:ext>
              </a:extLst>
            </p:cNvPr>
            <p:cNvSpPr txBox="1"/>
            <p:nvPr/>
          </p:nvSpPr>
          <p:spPr>
            <a:xfrm>
              <a:off x="6621409" y="3267074"/>
              <a:ext cx="893689" cy="369332"/>
            </a:xfrm>
            <a:prstGeom prst="rect">
              <a:avLst/>
            </a:prstGeom>
            <a:noFill/>
          </p:spPr>
          <p:txBody>
            <a:bodyPr wrap="square" rtlCol="0">
              <a:spAutoFit/>
            </a:bodyPr>
            <a:lstStyle/>
            <a:p>
              <a:pPr algn="ctr"/>
              <a:r>
                <a:rPr lang="en-US" b="1" dirty="0">
                  <a:solidFill>
                    <a:srgbClr val="0070C0"/>
                  </a:solidFill>
                </a:rPr>
                <a:t>Arm B</a:t>
              </a:r>
            </a:p>
          </p:txBody>
        </p:sp>
        <p:sp>
          <p:nvSpPr>
            <p:cNvPr id="42" name="TextBox 41">
              <a:extLst>
                <a:ext uri="{FF2B5EF4-FFF2-40B4-BE49-F238E27FC236}">
                  <a16:creationId xmlns:a16="http://schemas.microsoft.com/office/drawing/2014/main" id="{37A4D250-8AC4-17B6-8634-01348104F4B0}"/>
                </a:ext>
              </a:extLst>
            </p:cNvPr>
            <p:cNvSpPr txBox="1"/>
            <p:nvPr/>
          </p:nvSpPr>
          <p:spPr>
            <a:xfrm>
              <a:off x="6619570" y="5435226"/>
              <a:ext cx="893689" cy="369332"/>
            </a:xfrm>
            <a:prstGeom prst="rect">
              <a:avLst/>
            </a:prstGeom>
            <a:noFill/>
          </p:spPr>
          <p:txBody>
            <a:bodyPr wrap="square" rtlCol="0">
              <a:spAutoFit/>
            </a:bodyPr>
            <a:lstStyle/>
            <a:p>
              <a:pPr algn="ctr"/>
              <a:r>
                <a:rPr lang="en-US" b="1" dirty="0">
                  <a:solidFill>
                    <a:srgbClr val="0070C0"/>
                  </a:solidFill>
                </a:rPr>
                <a:t>Arm C</a:t>
              </a:r>
            </a:p>
          </p:txBody>
        </p:sp>
        <p:cxnSp>
          <p:nvCxnSpPr>
            <p:cNvPr id="43" name="Straight Arrow Connector 42">
              <a:extLst>
                <a:ext uri="{FF2B5EF4-FFF2-40B4-BE49-F238E27FC236}">
                  <a16:creationId xmlns:a16="http://schemas.microsoft.com/office/drawing/2014/main" id="{6814D2F8-1099-12E4-AC9E-45683B80EC56}"/>
                </a:ext>
              </a:extLst>
            </p:cNvPr>
            <p:cNvCxnSpPr/>
            <p:nvPr/>
          </p:nvCxnSpPr>
          <p:spPr>
            <a:xfrm>
              <a:off x="8009714" y="5095951"/>
              <a:ext cx="0" cy="30834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4" name="TextBox 43">
              <a:extLst>
                <a:ext uri="{FF2B5EF4-FFF2-40B4-BE49-F238E27FC236}">
                  <a16:creationId xmlns:a16="http://schemas.microsoft.com/office/drawing/2014/main" id="{25A4DDEE-5165-3A16-F19B-398FE95A2F03}"/>
                </a:ext>
              </a:extLst>
            </p:cNvPr>
            <p:cNvSpPr txBox="1"/>
            <p:nvPr/>
          </p:nvSpPr>
          <p:spPr>
            <a:xfrm>
              <a:off x="5804485" y="5981142"/>
              <a:ext cx="2129443" cy="307777"/>
            </a:xfrm>
            <a:prstGeom prst="rect">
              <a:avLst/>
            </a:prstGeom>
            <a:noFill/>
          </p:spPr>
          <p:txBody>
            <a:bodyPr wrap="square" rtlCol="0">
              <a:spAutoFit/>
            </a:bodyPr>
            <a:lstStyle/>
            <a:p>
              <a:pPr algn="ctr"/>
              <a:r>
                <a:rPr lang="en-US" sz="1400" b="1" dirty="0">
                  <a:solidFill>
                    <a:srgbClr val="0070C0"/>
                  </a:solidFill>
                </a:rPr>
                <a:t>(Early completion)</a:t>
              </a:r>
            </a:p>
          </p:txBody>
        </p:sp>
        <p:cxnSp>
          <p:nvCxnSpPr>
            <p:cNvPr id="45" name="Straight Arrow Connector 44">
              <a:extLst>
                <a:ext uri="{FF2B5EF4-FFF2-40B4-BE49-F238E27FC236}">
                  <a16:creationId xmlns:a16="http://schemas.microsoft.com/office/drawing/2014/main" id="{64BB1DF7-9D28-91C0-A887-BF5A19206587}"/>
                </a:ext>
              </a:extLst>
            </p:cNvPr>
            <p:cNvCxnSpPr>
              <a:cxnSpLocks/>
            </p:cNvCxnSpPr>
            <p:nvPr/>
          </p:nvCxnSpPr>
          <p:spPr>
            <a:xfrm>
              <a:off x="6777602" y="1702246"/>
              <a:ext cx="3545365" cy="0"/>
            </a:xfrm>
            <a:prstGeom prst="straightConnector1">
              <a:avLst/>
            </a:prstGeom>
            <a:ln w="41275" cap="rnd">
              <a:solidFill>
                <a:schemeClr val="tx1"/>
              </a:solidFill>
              <a:prstDash val="sysDot"/>
              <a:round/>
              <a:headEnd w="lg" len="sm"/>
              <a:tailEnd type="none" w="lg" len="med"/>
            </a:ln>
          </p:spPr>
          <p:style>
            <a:lnRef idx="2">
              <a:schemeClr val="dk1"/>
            </a:lnRef>
            <a:fillRef idx="0">
              <a:schemeClr val="dk1"/>
            </a:fillRef>
            <a:effectRef idx="1">
              <a:schemeClr val="dk1"/>
            </a:effectRef>
            <a:fontRef idx="minor">
              <a:schemeClr val="tx1"/>
            </a:fontRef>
          </p:style>
        </p:cxnSp>
        <p:sp>
          <p:nvSpPr>
            <p:cNvPr id="46" name="TextBox 45">
              <a:extLst>
                <a:ext uri="{FF2B5EF4-FFF2-40B4-BE49-F238E27FC236}">
                  <a16:creationId xmlns:a16="http://schemas.microsoft.com/office/drawing/2014/main" id="{BDD31316-5378-F36A-77AC-D2951302D983}"/>
                </a:ext>
              </a:extLst>
            </p:cNvPr>
            <p:cNvSpPr txBox="1"/>
            <p:nvPr/>
          </p:nvSpPr>
          <p:spPr>
            <a:xfrm>
              <a:off x="10003858" y="2098571"/>
              <a:ext cx="825795" cy="373686"/>
            </a:xfrm>
            <a:prstGeom prst="rect">
              <a:avLst/>
            </a:prstGeom>
            <a:noFill/>
          </p:spPr>
          <p:txBody>
            <a:bodyPr wrap="square" rtlCol="0">
              <a:spAutoFit/>
            </a:bodyPr>
            <a:lstStyle/>
            <a:p>
              <a:pPr algn="ctr"/>
              <a:r>
                <a:rPr lang="en-US" sz="1600" b="1" dirty="0"/>
                <a:t>W72</a:t>
              </a:r>
            </a:p>
          </p:txBody>
        </p:sp>
        <p:cxnSp>
          <p:nvCxnSpPr>
            <p:cNvPr id="47" name="Straight Connector 46">
              <a:extLst>
                <a:ext uri="{FF2B5EF4-FFF2-40B4-BE49-F238E27FC236}">
                  <a16:creationId xmlns:a16="http://schemas.microsoft.com/office/drawing/2014/main" id="{F7AB0E1E-D6C0-E232-DE7F-4E4EADDE38AD}"/>
                </a:ext>
              </a:extLst>
            </p:cNvPr>
            <p:cNvCxnSpPr>
              <a:cxnSpLocks/>
            </p:cNvCxnSpPr>
            <p:nvPr/>
          </p:nvCxnSpPr>
          <p:spPr>
            <a:xfrm>
              <a:off x="10302675" y="1806888"/>
              <a:ext cx="0" cy="304380"/>
            </a:xfrm>
            <a:prstGeom prst="line">
              <a:avLst/>
            </a:prstGeom>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9866F363-BBD7-A295-307D-C1C12D206CF3}"/>
                </a:ext>
              </a:extLst>
            </p:cNvPr>
            <p:cNvSpPr txBox="1"/>
            <p:nvPr/>
          </p:nvSpPr>
          <p:spPr>
            <a:xfrm>
              <a:off x="8192106" y="2073557"/>
              <a:ext cx="825797" cy="385059"/>
            </a:xfrm>
            <a:prstGeom prst="rect">
              <a:avLst/>
            </a:prstGeom>
            <a:noFill/>
          </p:spPr>
          <p:txBody>
            <a:bodyPr wrap="square" rtlCol="0">
              <a:spAutoFit/>
            </a:bodyPr>
            <a:lstStyle/>
            <a:p>
              <a:pPr algn="ctr"/>
              <a:r>
                <a:rPr lang="en-US" sz="1600" b="1" dirty="0"/>
                <a:t>W48</a:t>
              </a:r>
            </a:p>
          </p:txBody>
        </p:sp>
        <p:cxnSp>
          <p:nvCxnSpPr>
            <p:cNvPr id="49" name="Straight Connector 48">
              <a:extLst>
                <a:ext uri="{FF2B5EF4-FFF2-40B4-BE49-F238E27FC236}">
                  <a16:creationId xmlns:a16="http://schemas.microsoft.com/office/drawing/2014/main" id="{4CC5F718-9AE4-CB9B-A495-BFFEF1F4AC30}"/>
                </a:ext>
              </a:extLst>
            </p:cNvPr>
            <p:cNvCxnSpPr>
              <a:cxnSpLocks/>
            </p:cNvCxnSpPr>
            <p:nvPr/>
          </p:nvCxnSpPr>
          <p:spPr>
            <a:xfrm>
              <a:off x="8490923" y="1781874"/>
              <a:ext cx="0" cy="30438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51932CB1-8196-3C7A-A919-0452284C55EA}"/>
                </a:ext>
              </a:extLst>
            </p:cNvPr>
            <p:cNvCxnSpPr>
              <a:cxnSpLocks/>
            </p:cNvCxnSpPr>
            <p:nvPr/>
          </p:nvCxnSpPr>
          <p:spPr>
            <a:xfrm>
              <a:off x="8578214" y="3560177"/>
              <a:ext cx="1725887" cy="2421"/>
            </a:xfrm>
            <a:prstGeom prst="straightConnector1">
              <a:avLst/>
            </a:prstGeom>
            <a:ln w="41275" cap="rnd">
              <a:solidFill>
                <a:schemeClr val="tx1"/>
              </a:solidFill>
              <a:prstDash val="sysDot"/>
              <a:round/>
              <a:headEnd w="lg" len="sm"/>
              <a:tailEnd type="none" w="lg" len="med"/>
            </a:ln>
          </p:spPr>
          <p:style>
            <a:lnRef idx="2">
              <a:schemeClr val="dk1"/>
            </a:lnRef>
            <a:fillRef idx="0">
              <a:schemeClr val="dk1"/>
            </a:fillRef>
            <a:effectRef idx="1">
              <a:schemeClr val="dk1"/>
            </a:effectRef>
            <a:fontRef idx="minor">
              <a:schemeClr val="tx1"/>
            </a:fontRef>
          </p:style>
        </p:cxnSp>
        <p:sp>
          <p:nvSpPr>
            <p:cNvPr id="51" name="TextBox 50">
              <a:extLst>
                <a:ext uri="{FF2B5EF4-FFF2-40B4-BE49-F238E27FC236}">
                  <a16:creationId xmlns:a16="http://schemas.microsoft.com/office/drawing/2014/main" id="{4C53A69D-E46C-F4AF-3239-F0E31AF0E6B2}"/>
                </a:ext>
              </a:extLst>
            </p:cNvPr>
            <p:cNvSpPr txBox="1"/>
            <p:nvPr/>
          </p:nvSpPr>
          <p:spPr>
            <a:xfrm>
              <a:off x="10003859" y="3946720"/>
              <a:ext cx="764542" cy="373686"/>
            </a:xfrm>
            <a:prstGeom prst="rect">
              <a:avLst/>
            </a:prstGeom>
            <a:noFill/>
          </p:spPr>
          <p:txBody>
            <a:bodyPr wrap="square" rtlCol="0">
              <a:spAutoFit/>
            </a:bodyPr>
            <a:lstStyle/>
            <a:p>
              <a:pPr algn="ctr"/>
              <a:r>
                <a:rPr lang="en-US" sz="1600" b="1" dirty="0"/>
                <a:t>W72</a:t>
              </a:r>
            </a:p>
          </p:txBody>
        </p:sp>
        <p:cxnSp>
          <p:nvCxnSpPr>
            <p:cNvPr id="52" name="Straight Connector 51">
              <a:extLst>
                <a:ext uri="{FF2B5EF4-FFF2-40B4-BE49-F238E27FC236}">
                  <a16:creationId xmlns:a16="http://schemas.microsoft.com/office/drawing/2014/main" id="{2680DB9E-C0E4-5CC5-734D-74FE2465A039}"/>
                </a:ext>
              </a:extLst>
            </p:cNvPr>
            <p:cNvCxnSpPr>
              <a:cxnSpLocks/>
            </p:cNvCxnSpPr>
            <p:nvPr/>
          </p:nvCxnSpPr>
          <p:spPr>
            <a:xfrm>
              <a:off x="10302675" y="3655037"/>
              <a:ext cx="0" cy="304380"/>
            </a:xfrm>
            <a:prstGeom prst="line">
              <a:avLst/>
            </a:prstGeom>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3507B6C4-1A89-B0BF-BDDA-D34B36D06923}"/>
                </a:ext>
              </a:extLst>
            </p:cNvPr>
            <p:cNvSpPr txBox="1"/>
            <p:nvPr/>
          </p:nvSpPr>
          <p:spPr>
            <a:xfrm>
              <a:off x="9101322" y="3942683"/>
              <a:ext cx="764543" cy="373686"/>
            </a:xfrm>
            <a:prstGeom prst="rect">
              <a:avLst/>
            </a:prstGeom>
            <a:noFill/>
          </p:spPr>
          <p:txBody>
            <a:bodyPr wrap="square" rtlCol="0">
              <a:spAutoFit/>
            </a:bodyPr>
            <a:lstStyle/>
            <a:p>
              <a:pPr algn="ctr"/>
              <a:r>
                <a:rPr lang="en-US" sz="1600" b="1" dirty="0"/>
                <a:t>W48</a:t>
              </a:r>
            </a:p>
          </p:txBody>
        </p:sp>
        <p:cxnSp>
          <p:nvCxnSpPr>
            <p:cNvPr id="54" name="Straight Connector 53">
              <a:extLst>
                <a:ext uri="{FF2B5EF4-FFF2-40B4-BE49-F238E27FC236}">
                  <a16:creationId xmlns:a16="http://schemas.microsoft.com/office/drawing/2014/main" id="{82EDE1A5-A553-D73A-9B3A-49A9E27435B7}"/>
                </a:ext>
              </a:extLst>
            </p:cNvPr>
            <p:cNvCxnSpPr>
              <a:cxnSpLocks/>
            </p:cNvCxnSpPr>
            <p:nvPr/>
          </p:nvCxnSpPr>
          <p:spPr>
            <a:xfrm>
              <a:off x="9400139" y="3651000"/>
              <a:ext cx="0" cy="304380"/>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159D475F-E3C6-6167-95A6-7C10A3C1E44B}"/>
                </a:ext>
              </a:extLst>
            </p:cNvPr>
            <p:cNvCxnSpPr>
              <a:cxnSpLocks/>
            </p:cNvCxnSpPr>
            <p:nvPr/>
          </p:nvCxnSpPr>
          <p:spPr>
            <a:xfrm>
              <a:off x="7995731" y="3636406"/>
              <a:ext cx="0" cy="304380"/>
            </a:xfrm>
            <a:prstGeom prst="line">
              <a:avLst/>
            </a:prstGeom>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10AFE62-0C4D-1ED1-C986-8ACA4028029C}"/>
                </a:ext>
              </a:extLst>
            </p:cNvPr>
            <p:cNvSpPr txBox="1"/>
            <p:nvPr/>
          </p:nvSpPr>
          <p:spPr>
            <a:xfrm>
              <a:off x="8253353" y="3934962"/>
              <a:ext cx="764545" cy="373686"/>
            </a:xfrm>
            <a:prstGeom prst="rect">
              <a:avLst/>
            </a:prstGeom>
            <a:noFill/>
          </p:spPr>
          <p:txBody>
            <a:bodyPr wrap="square" rtlCol="0">
              <a:spAutoFit/>
            </a:bodyPr>
            <a:lstStyle/>
            <a:p>
              <a:pPr algn="ctr"/>
              <a:r>
                <a:rPr lang="en-US" sz="1600" b="1" dirty="0"/>
                <a:t>W24</a:t>
              </a:r>
            </a:p>
          </p:txBody>
        </p:sp>
        <p:cxnSp>
          <p:nvCxnSpPr>
            <p:cNvPr id="57" name="Straight Connector 56">
              <a:extLst>
                <a:ext uri="{FF2B5EF4-FFF2-40B4-BE49-F238E27FC236}">
                  <a16:creationId xmlns:a16="http://schemas.microsoft.com/office/drawing/2014/main" id="{5746315E-8055-B184-2787-A84BE0E79167}"/>
                </a:ext>
              </a:extLst>
            </p:cNvPr>
            <p:cNvCxnSpPr>
              <a:cxnSpLocks/>
            </p:cNvCxnSpPr>
            <p:nvPr/>
          </p:nvCxnSpPr>
          <p:spPr>
            <a:xfrm>
              <a:off x="8552170" y="3643279"/>
              <a:ext cx="0" cy="304380"/>
            </a:xfrm>
            <a:prstGeom prst="line">
              <a:avLst/>
            </a:prstGeom>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E552315A-76CB-04D6-F69E-2E10B484E6A6}"/>
                </a:ext>
              </a:extLst>
            </p:cNvPr>
            <p:cNvSpPr txBox="1"/>
            <p:nvPr/>
          </p:nvSpPr>
          <p:spPr>
            <a:xfrm>
              <a:off x="7656375" y="3934962"/>
              <a:ext cx="691687" cy="373686"/>
            </a:xfrm>
            <a:prstGeom prst="rect">
              <a:avLst/>
            </a:prstGeom>
            <a:noFill/>
          </p:spPr>
          <p:txBody>
            <a:bodyPr wrap="square" rtlCol="0">
              <a:spAutoFit/>
            </a:bodyPr>
            <a:lstStyle/>
            <a:p>
              <a:pPr algn="ctr"/>
              <a:r>
                <a:rPr lang="en-US" sz="1600" b="1" dirty="0"/>
                <a:t>W16</a:t>
              </a:r>
            </a:p>
          </p:txBody>
        </p:sp>
        <p:cxnSp>
          <p:nvCxnSpPr>
            <p:cNvPr id="59" name="Straight Arrow Connector 58">
              <a:extLst>
                <a:ext uri="{FF2B5EF4-FFF2-40B4-BE49-F238E27FC236}">
                  <a16:creationId xmlns:a16="http://schemas.microsoft.com/office/drawing/2014/main" id="{45F6B70C-76A5-14DC-E43C-AB2F6DCB008C}"/>
                </a:ext>
              </a:extLst>
            </p:cNvPr>
            <p:cNvCxnSpPr>
              <a:cxnSpLocks/>
            </p:cNvCxnSpPr>
            <p:nvPr/>
          </p:nvCxnSpPr>
          <p:spPr>
            <a:xfrm flipV="1">
              <a:off x="7988032" y="5483695"/>
              <a:ext cx="2316069" cy="5141"/>
            </a:xfrm>
            <a:prstGeom prst="straightConnector1">
              <a:avLst/>
            </a:prstGeom>
            <a:ln w="41275" cap="rnd">
              <a:solidFill>
                <a:schemeClr val="tx1"/>
              </a:solidFill>
              <a:prstDash val="sysDot"/>
              <a:round/>
              <a:headEnd w="lg" len="sm"/>
              <a:tailEnd type="none" w="lg" len="med"/>
            </a:ln>
          </p:spPr>
          <p:style>
            <a:lnRef idx="2">
              <a:schemeClr val="dk1"/>
            </a:lnRef>
            <a:fillRef idx="0">
              <a:schemeClr val="dk1"/>
            </a:fillRef>
            <a:effectRef idx="1">
              <a:schemeClr val="dk1"/>
            </a:effectRef>
            <a:fontRef idx="minor">
              <a:schemeClr val="tx1"/>
            </a:fontRef>
          </p:style>
        </p:cxnSp>
        <p:sp>
          <p:nvSpPr>
            <p:cNvPr id="60" name="TextBox 59">
              <a:extLst>
                <a:ext uri="{FF2B5EF4-FFF2-40B4-BE49-F238E27FC236}">
                  <a16:creationId xmlns:a16="http://schemas.microsoft.com/office/drawing/2014/main" id="{FF625FAA-50F4-45C2-C4F4-862B1240A192}"/>
                </a:ext>
              </a:extLst>
            </p:cNvPr>
            <p:cNvSpPr txBox="1"/>
            <p:nvPr/>
          </p:nvSpPr>
          <p:spPr>
            <a:xfrm>
              <a:off x="10003858" y="5867817"/>
              <a:ext cx="764540" cy="373686"/>
            </a:xfrm>
            <a:prstGeom prst="rect">
              <a:avLst/>
            </a:prstGeom>
            <a:noFill/>
          </p:spPr>
          <p:txBody>
            <a:bodyPr wrap="square" rtlCol="0">
              <a:spAutoFit/>
            </a:bodyPr>
            <a:lstStyle/>
            <a:p>
              <a:pPr algn="ctr"/>
              <a:r>
                <a:rPr lang="en-US" sz="1600" b="1" dirty="0"/>
                <a:t>W72</a:t>
              </a:r>
            </a:p>
          </p:txBody>
        </p:sp>
        <p:cxnSp>
          <p:nvCxnSpPr>
            <p:cNvPr id="61" name="Straight Connector 60">
              <a:extLst>
                <a:ext uri="{FF2B5EF4-FFF2-40B4-BE49-F238E27FC236}">
                  <a16:creationId xmlns:a16="http://schemas.microsoft.com/office/drawing/2014/main" id="{49569335-B9DF-DFB4-EFA8-9EF8C993BD7B}"/>
                </a:ext>
              </a:extLst>
            </p:cNvPr>
            <p:cNvCxnSpPr>
              <a:cxnSpLocks/>
            </p:cNvCxnSpPr>
            <p:nvPr/>
          </p:nvCxnSpPr>
          <p:spPr>
            <a:xfrm>
              <a:off x="10302675" y="5576134"/>
              <a:ext cx="0" cy="304380"/>
            </a:xfrm>
            <a:prstGeom prst="line">
              <a:avLst/>
            </a:prstGeom>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7A2D67D8-B9A9-82D0-E70A-7A50B64AA8D2}"/>
                </a:ext>
              </a:extLst>
            </p:cNvPr>
            <p:cNvSpPr txBox="1"/>
            <p:nvPr/>
          </p:nvSpPr>
          <p:spPr>
            <a:xfrm>
              <a:off x="9101322" y="5863780"/>
              <a:ext cx="694427" cy="373686"/>
            </a:xfrm>
            <a:prstGeom prst="rect">
              <a:avLst/>
            </a:prstGeom>
            <a:noFill/>
          </p:spPr>
          <p:txBody>
            <a:bodyPr wrap="square" rtlCol="0">
              <a:spAutoFit/>
            </a:bodyPr>
            <a:lstStyle/>
            <a:p>
              <a:pPr algn="ctr"/>
              <a:r>
                <a:rPr lang="en-US" sz="1600" b="1" dirty="0"/>
                <a:t>W48</a:t>
              </a:r>
            </a:p>
          </p:txBody>
        </p:sp>
        <p:cxnSp>
          <p:nvCxnSpPr>
            <p:cNvPr id="63" name="Straight Connector 62">
              <a:extLst>
                <a:ext uri="{FF2B5EF4-FFF2-40B4-BE49-F238E27FC236}">
                  <a16:creationId xmlns:a16="http://schemas.microsoft.com/office/drawing/2014/main" id="{AA781547-4780-9EFF-F756-449AA6D7D63B}"/>
                </a:ext>
              </a:extLst>
            </p:cNvPr>
            <p:cNvCxnSpPr>
              <a:cxnSpLocks/>
            </p:cNvCxnSpPr>
            <p:nvPr/>
          </p:nvCxnSpPr>
          <p:spPr>
            <a:xfrm>
              <a:off x="9400139" y="5572097"/>
              <a:ext cx="0" cy="304380"/>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4455088D-A24D-030E-175B-66D62EB1C712}"/>
                </a:ext>
              </a:extLst>
            </p:cNvPr>
            <p:cNvCxnSpPr>
              <a:cxnSpLocks/>
            </p:cNvCxnSpPr>
            <p:nvPr/>
          </p:nvCxnSpPr>
          <p:spPr>
            <a:xfrm>
              <a:off x="7995731" y="5557503"/>
              <a:ext cx="0" cy="304380"/>
            </a:xfrm>
            <a:prstGeom prst="line">
              <a:avLst/>
            </a:prstGeom>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D6C30569-7AA8-3384-A88A-F5D977778EFA}"/>
                </a:ext>
              </a:extLst>
            </p:cNvPr>
            <p:cNvSpPr txBox="1"/>
            <p:nvPr/>
          </p:nvSpPr>
          <p:spPr>
            <a:xfrm>
              <a:off x="8253353" y="5856059"/>
              <a:ext cx="696197" cy="373686"/>
            </a:xfrm>
            <a:prstGeom prst="rect">
              <a:avLst/>
            </a:prstGeom>
            <a:noFill/>
          </p:spPr>
          <p:txBody>
            <a:bodyPr wrap="square" rtlCol="0">
              <a:spAutoFit/>
            </a:bodyPr>
            <a:lstStyle/>
            <a:p>
              <a:pPr algn="ctr"/>
              <a:r>
                <a:rPr lang="en-US" sz="1600" b="1" dirty="0"/>
                <a:t>W24</a:t>
              </a:r>
            </a:p>
          </p:txBody>
        </p:sp>
        <p:cxnSp>
          <p:nvCxnSpPr>
            <p:cNvPr id="66" name="Straight Connector 65">
              <a:extLst>
                <a:ext uri="{FF2B5EF4-FFF2-40B4-BE49-F238E27FC236}">
                  <a16:creationId xmlns:a16="http://schemas.microsoft.com/office/drawing/2014/main" id="{9CBBDBEE-64B8-955F-1BBA-BE06F7FAAC49}"/>
                </a:ext>
              </a:extLst>
            </p:cNvPr>
            <p:cNvCxnSpPr>
              <a:cxnSpLocks/>
            </p:cNvCxnSpPr>
            <p:nvPr/>
          </p:nvCxnSpPr>
          <p:spPr>
            <a:xfrm>
              <a:off x="8552170" y="5564376"/>
              <a:ext cx="0" cy="304380"/>
            </a:xfrm>
            <a:prstGeom prst="line">
              <a:avLst/>
            </a:prstGeom>
          </p:spPr>
          <p:style>
            <a:lnRef idx="2">
              <a:schemeClr val="accent1"/>
            </a:lnRef>
            <a:fillRef idx="0">
              <a:schemeClr val="accent1"/>
            </a:fillRef>
            <a:effectRef idx="1">
              <a:schemeClr val="accent1"/>
            </a:effectRef>
            <a:fontRef idx="minor">
              <a:schemeClr val="tx1"/>
            </a:fontRef>
          </p:style>
        </p:cxnSp>
        <p:sp>
          <p:nvSpPr>
            <p:cNvPr id="67" name="TextBox 66">
              <a:extLst>
                <a:ext uri="{FF2B5EF4-FFF2-40B4-BE49-F238E27FC236}">
                  <a16:creationId xmlns:a16="http://schemas.microsoft.com/office/drawing/2014/main" id="{C7210640-FAC3-8CEF-AB5F-FC3799255C32}"/>
                </a:ext>
              </a:extLst>
            </p:cNvPr>
            <p:cNvSpPr txBox="1"/>
            <p:nvPr/>
          </p:nvSpPr>
          <p:spPr>
            <a:xfrm>
              <a:off x="7656375" y="5856059"/>
              <a:ext cx="696201" cy="373686"/>
            </a:xfrm>
            <a:prstGeom prst="rect">
              <a:avLst/>
            </a:prstGeom>
            <a:noFill/>
          </p:spPr>
          <p:txBody>
            <a:bodyPr wrap="square" rtlCol="0">
              <a:spAutoFit/>
            </a:bodyPr>
            <a:lstStyle/>
            <a:p>
              <a:pPr algn="ctr"/>
              <a:r>
                <a:rPr lang="en-US" sz="1600" b="1" dirty="0"/>
                <a:t>W16</a:t>
              </a:r>
            </a:p>
          </p:txBody>
        </p:sp>
        <p:sp>
          <p:nvSpPr>
            <p:cNvPr id="68" name="TextBox 67">
              <a:extLst>
                <a:ext uri="{FF2B5EF4-FFF2-40B4-BE49-F238E27FC236}">
                  <a16:creationId xmlns:a16="http://schemas.microsoft.com/office/drawing/2014/main" id="{A4C72489-582B-C9EB-DFCC-332E64B55E8D}"/>
                </a:ext>
              </a:extLst>
            </p:cNvPr>
            <p:cNvSpPr txBox="1"/>
            <p:nvPr/>
          </p:nvSpPr>
          <p:spPr>
            <a:xfrm>
              <a:off x="2972436" y="3816066"/>
              <a:ext cx="1243335" cy="307777"/>
            </a:xfrm>
            <a:prstGeom prst="rect">
              <a:avLst/>
            </a:prstGeom>
            <a:noFill/>
          </p:spPr>
          <p:txBody>
            <a:bodyPr wrap="square" rtlCol="0">
              <a:spAutoFit/>
            </a:bodyPr>
            <a:lstStyle/>
            <a:p>
              <a:pPr algn="ctr"/>
              <a:r>
                <a:rPr lang="en-US" sz="1400" b="1" dirty="0"/>
                <a:t>Start HRZE</a:t>
              </a:r>
            </a:p>
          </p:txBody>
        </p:sp>
        <p:sp>
          <p:nvSpPr>
            <p:cNvPr id="69" name="TextBox 68">
              <a:extLst>
                <a:ext uri="{FF2B5EF4-FFF2-40B4-BE49-F238E27FC236}">
                  <a16:creationId xmlns:a16="http://schemas.microsoft.com/office/drawing/2014/main" id="{7A36278D-0881-173E-7F82-64D965A19B4D}"/>
                </a:ext>
              </a:extLst>
            </p:cNvPr>
            <p:cNvSpPr txBox="1"/>
            <p:nvPr/>
          </p:nvSpPr>
          <p:spPr>
            <a:xfrm>
              <a:off x="4503050" y="3811000"/>
              <a:ext cx="1052573" cy="307777"/>
            </a:xfrm>
            <a:prstGeom prst="rect">
              <a:avLst/>
            </a:prstGeom>
            <a:noFill/>
          </p:spPr>
          <p:txBody>
            <a:bodyPr wrap="square" rtlCol="0">
              <a:spAutoFit/>
            </a:bodyPr>
            <a:lstStyle/>
            <a:p>
              <a:pPr algn="ctr"/>
              <a:r>
                <a:rPr lang="en-US" sz="1400" b="1" dirty="0"/>
                <a:t>Start HR</a:t>
              </a:r>
            </a:p>
          </p:txBody>
        </p:sp>
        <p:sp>
          <p:nvSpPr>
            <p:cNvPr id="70" name="TextBox 69">
              <a:extLst>
                <a:ext uri="{FF2B5EF4-FFF2-40B4-BE49-F238E27FC236}">
                  <a16:creationId xmlns:a16="http://schemas.microsoft.com/office/drawing/2014/main" id="{4C949315-8632-1A70-6C4D-09BAA0D7C55C}"/>
                </a:ext>
              </a:extLst>
            </p:cNvPr>
            <p:cNvSpPr txBox="1"/>
            <p:nvPr/>
          </p:nvSpPr>
          <p:spPr>
            <a:xfrm>
              <a:off x="7751481" y="2865883"/>
              <a:ext cx="1601378" cy="339715"/>
            </a:xfrm>
            <a:prstGeom prst="rect">
              <a:avLst/>
            </a:prstGeom>
            <a:noFill/>
          </p:spPr>
          <p:txBody>
            <a:bodyPr wrap="square" rtlCol="0">
              <a:spAutoFit/>
            </a:bodyPr>
            <a:lstStyle/>
            <a:p>
              <a:pPr algn="ctr"/>
              <a:r>
                <a:rPr lang="en-US" sz="1400" b="1" dirty="0">
                  <a:solidFill>
                    <a:srgbClr val="EE8429"/>
                  </a:solidFill>
                </a:rPr>
                <a:t>Complete HR</a:t>
              </a:r>
            </a:p>
          </p:txBody>
        </p:sp>
        <p:sp>
          <p:nvSpPr>
            <p:cNvPr id="71" name="TextBox 70">
              <a:extLst>
                <a:ext uri="{FF2B5EF4-FFF2-40B4-BE49-F238E27FC236}">
                  <a16:creationId xmlns:a16="http://schemas.microsoft.com/office/drawing/2014/main" id="{99F27A2C-3C99-C71C-191C-E8E0E2A0CAE9}"/>
                </a:ext>
              </a:extLst>
            </p:cNvPr>
            <p:cNvSpPr txBox="1"/>
            <p:nvPr/>
          </p:nvSpPr>
          <p:spPr>
            <a:xfrm>
              <a:off x="7207590" y="4796976"/>
              <a:ext cx="1601378" cy="339715"/>
            </a:xfrm>
            <a:prstGeom prst="rect">
              <a:avLst/>
            </a:prstGeom>
            <a:noFill/>
          </p:spPr>
          <p:txBody>
            <a:bodyPr wrap="square" rtlCol="0">
              <a:spAutoFit/>
            </a:bodyPr>
            <a:lstStyle/>
            <a:p>
              <a:pPr algn="ctr"/>
              <a:r>
                <a:rPr lang="en-US" sz="1400" b="1" dirty="0">
                  <a:solidFill>
                    <a:srgbClr val="EE8429"/>
                  </a:solidFill>
                </a:rPr>
                <a:t>Complete HR</a:t>
              </a:r>
            </a:p>
          </p:txBody>
        </p:sp>
      </p:grpSp>
      <p:sp>
        <p:nvSpPr>
          <p:cNvPr id="80" name="TextBox 79">
            <a:extLst>
              <a:ext uri="{FF2B5EF4-FFF2-40B4-BE49-F238E27FC236}">
                <a16:creationId xmlns:a16="http://schemas.microsoft.com/office/drawing/2014/main" id="{EEF1DFE5-85C9-A907-D52B-10DC9753CB01}"/>
              </a:ext>
            </a:extLst>
          </p:cNvPr>
          <p:cNvSpPr txBox="1"/>
          <p:nvPr/>
        </p:nvSpPr>
        <p:spPr>
          <a:xfrm>
            <a:off x="9483640" y="1959538"/>
            <a:ext cx="1427470" cy="646331"/>
          </a:xfrm>
          <a:prstGeom prst="rect">
            <a:avLst/>
          </a:prstGeom>
          <a:noFill/>
          <a:ln w="12700">
            <a:solidFill>
              <a:schemeClr val="tx1"/>
            </a:solidFill>
          </a:ln>
        </p:spPr>
        <p:txBody>
          <a:bodyPr wrap="square" rtlCol="0">
            <a:spAutoFit/>
          </a:bodyPr>
          <a:lstStyle/>
          <a:p>
            <a:r>
              <a:rPr lang="en-US" dirty="0"/>
              <a:t>154 cures</a:t>
            </a:r>
          </a:p>
          <a:p>
            <a:r>
              <a:rPr lang="en-US" dirty="0"/>
              <a:t>7 relapses</a:t>
            </a:r>
          </a:p>
        </p:txBody>
      </p:sp>
      <p:sp>
        <p:nvSpPr>
          <p:cNvPr id="81" name="TextBox 80">
            <a:extLst>
              <a:ext uri="{FF2B5EF4-FFF2-40B4-BE49-F238E27FC236}">
                <a16:creationId xmlns:a16="http://schemas.microsoft.com/office/drawing/2014/main" id="{8A400DCF-F86B-0F49-8AC4-5EC139AF1093}"/>
              </a:ext>
            </a:extLst>
          </p:cNvPr>
          <p:cNvSpPr txBox="1"/>
          <p:nvPr/>
        </p:nvSpPr>
        <p:spPr>
          <a:xfrm>
            <a:off x="9485991" y="3681597"/>
            <a:ext cx="1427470" cy="646331"/>
          </a:xfrm>
          <a:prstGeom prst="rect">
            <a:avLst/>
          </a:prstGeom>
          <a:noFill/>
          <a:ln w="12700">
            <a:solidFill>
              <a:schemeClr val="tx1"/>
            </a:solidFill>
          </a:ln>
        </p:spPr>
        <p:txBody>
          <a:bodyPr wrap="square" rtlCol="0">
            <a:spAutoFit/>
          </a:bodyPr>
          <a:lstStyle/>
          <a:p>
            <a:r>
              <a:rPr lang="en-US" dirty="0"/>
              <a:t>79 cures</a:t>
            </a:r>
          </a:p>
          <a:p>
            <a:r>
              <a:rPr lang="en-US" dirty="0"/>
              <a:t>2 relapses</a:t>
            </a:r>
          </a:p>
        </p:txBody>
      </p:sp>
      <p:sp>
        <p:nvSpPr>
          <p:cNvPr id="82" name="TextBox 81">
            <a:extLst>
              <a:ext uri="{FF2B5EF4-FFF2-40B4-BE49-F238E27FC236}">
                <a16:creationId xmlns:a16="http://schemas.microsoft.com/office/drawing/2014/main" id="{5B5E833F-B000-9EA5-C2AB-819CAA3EA878}"/>
              </a:ext>
            </a:extLst>
          </p:cNvPr>
          <p:cNvSpPr txBox="1"/>
          <p:nvPr/>
        </p:nvSpPr>
        <p:spPr>
          <a:xfrm>
            <a:off x="9483640" y="5353525"/>
            <a:ext cx="1427470" cy="646331"/>
          </a:xfrm>
          <a:prstGeom prst="rect">
            <a:avLst/>
          </a:prstGeom>
          <a:noFill/>
          <a:ln w="12700">
            <a:solidFill>
              <a:schemeClr val="tx1"/>
            </a:solidFill>
          </a:ln>
        </p:spPr>
        <p:txBody>
          <a:bodyPr wrap="square" rtlCol="0">
            <a:spAutoFit/>
          </a:bodyPr>
          <a:lstStyle/>
          <a:p>
            <a:r>
              <a:rPr lang="en-US" dirty="0"/>
              <a:t>66 cures</a:t>
            </a:r>
          </a:p>
          <a:p>
            <a:r>
              <a:rPr lang="en-US" dirty="0"/>
              <a:t>12 relapses</a:t>
            </a:r>
          </a:p>
        </p:txBody>
      </p:sp>
      <p:sp>
        <p:nvSpPr>
          <p:cNvPr id="83" name="TextBox 82">
            <a:extLst>
              <a:ext uri="{FF2B5EF4-FFF2-40B4-BE49-F238E27FC236}">
                <a16:creationId xmlns:a16="http://schemas.microsoft.com/office/drawing/2014/main" id="{2D915CC4-C085-C3E2-375F-F82EDC9D532D}"/>
              </a:ext>
            </a:extLst>
          </p:cNvPr>
          <p:cNvSpPr txBox="1"/>
          <p:nvPr/>
        </p:nvSpPr>
        <p:spPr>
          <a:xfrm>
            <a:off x="81234" y="5561956"/>
            <a:ext cx="5216469" cy="1200329"/>
          </a:xfrm>
          <a:prstGeom prst="rect">
            <a:avLst/>
          </a:prstGeom>
          <a:noFill/>
        </p:spPr>
        <p:txBody>
          <a:bodyPr wrap="square" rtlCol="0">
            <a:spAutoFit/>
          </a:bodyPr>
          <a:lstStyle/>
          <a:p>
            <a:r>
              <a:rPr lang="en-US" dirty="0"/>
              <a:t>Eligibility for shorter therapy:</a:t>
            </a:r>
          </a:p>
          <a:p>
            <a:pPr marL="285750" indent="-285750">
              <a:buFontTx/>
              <a:buChar char="-"/>
            </a:pPr>
            <a:r>
              <a:rPr lang="en-US" dirty="0"/>
              <a:t>Low PET/CT activity at W0</a:t>
            </a:r>
          </a:p>
          <a:p>
            <a:pPr marL="285750" indent="-285750">
              <a:buFontTx/>
              <a:buChar char="-"/>
            </a:pPr>
            <a:r>
              <a:rPr lang="en-US" dirty="0"/>
              <a:t>&gt;20% decrease in cavity size at W4</a:t>
            </a:r>
          </a:p>
          <a:p>
            <a:pPr marL="285750" indent="-285750">
              <a:buFontTx/>
              <a:buChar char="-"/>
            </a:pPr>
            <a:r>
              <a:rPr lang="en-US" dirty="0"/>
              <a:t>GeneXpert Ct ≥28 at W16</a:t>
            </a:r>
          </a:p>
        </p:txBody>
      </p:sp>
      <p:sp>
        <p:nvSpPr>
          <p:cNvPr id="84" name="Title 3">
            <a:extLst>
              <a:ext uri="{FF2B5EF4-FFF2-40B4-BE49-F238E27FC236}">
                <a16:creationId xmlns:a16="http://schemas.microsoft.com/office/drawing/2014/main" id="{3BDE4FD2-1CBD-980C-2CAF-E4F63328540F}"/>
              </a:ext>
            </a:extLst>
          </p:cNvPr>
          <p:cNvSpPr txBox="1">
            <a:spLocks/>
          </p:cNvSpPr>
          <p:nvPr/>
        </p:nvSpPr>
        <p:spPr>
          <a:xfrm>
            <a:off x="575894" y="729658"/>
            <a:ext cx="11029616" cy="713062"/>
          </a:xfrm>
          <a:prstGeom prst="rect">
            <a:avLst/>
          </a:prstGeom>
        </p:spPr>
        <p:txBody>
          <a:bodyPr vert="horz" lIns="91440" tIns="45720" rIns="91440" bIns="45720" rtlCol="0" anchor="b">
            <a:noAutofit/>
          </a:bodyPr>
          <a:lstStyle>
            <a:lvl1pPr algn="l" defTabSz="457200" rtl="0" eaLnBrk="1" latinLnBrk="0" hangingPunct="1">
              <a:lnSpc>
                <a:spcPct val="90000"/>
              </a:lnSpc>
              <a:spcBef>
                <a:spcPct val="0"/>
              </a:spcBef>
              <a:buNone/>
              <a:defRPr sz="44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cap="none" dirty="0" err="1"/>
              <a:t>PredictTB</a:t>
            </a:r>
            <a:r>
              <a:rPr lang="en-US" sz="4000" cap="none" dirty="0"/>
              <a:t> Phase II clinical trial</a:t>
            </a:r>
          </a:p>
        </p:txBody>
      </p:sp>
    </p:spTree>
    <p:extLst>
      <p:ext uri="{BB962C8B-B14F-4D97-AF65-F5344CB8AC3E}">
        <p14:creationId xmlns:p14="http://schemas.microsoft.com/office/powerpoint/2010/main" val="3440636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1" grpId="0" animBg="1"/>
      <p:bldP spid="82" grpId="0" animBg="1"/>
      <p:bldP spid="8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7E994-8FF5-DDEB-B596-50BA14146D39}"/>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452145B9-D631-FBBF-96A8-568358AE04D4}"/>
              </a:ext>
            </a:extLst>
          </p:cNvPr>
          <p:cNvGrpSpPr/>
          <p:nvPr/>
        </p:nvGrpSpPr>
        <p:grpSpPr>
          <a:xfrm>
            <a:off x="1293300" y="1593257"/>
            <a:ext cx="8371656" cy="4826090"/>
            <a:chOff x="1589273" y="962027"/>
            <a:chExt cx="9240380" cy="5326892"/>
          </a:xfrm>
        </p:grpSpPr>
        <p:sp>
          <p:nvSpPr>
            <p:cNvPr id="3" name="TextBox 2">
              <a:extLst>
                <a:ext uri="{FF2B5EF4-FFF2-40B4-BE49-F238E27FC236}">
                  <a16:creationId xmlns:a16="http://schemas.microsoft.com/office/drawing/2014/main" id="{55632E65-724D-79AC-B08E-8962B681D349}"/>
                </a:ext>
              </a:extLst>
            </p:cNvPr>
            <p:cNvSpPr txBox="1"/>
            <p:nvPr/>
          </p:nvSpPr>
          <p:spPr>
            <a:xfrm>
              <a:off x="1589273" y="2793051"/>
              <a:ext cx="1601378" cy="645457"/>
            </a:xfrm>
            <a:prstGeom prst="rect">
              <a:avLst/>
            </a:prstGeom>
            <a:noFill/>
          </p:spPr>
          <p:txBody>
            <a:bodyPr wrap="square" rtlCol="0">
              <a:spAutoFit/>
            </a:bodyPr>
            <a:lstStyle/>
            <a:p>
              <a:pPr algn="ctr"/>
              <a:r>
                <a:rPr lang="en-US" sz="1600" b="1" dirty="0"/>
                <a:t>Enrollment</a:t>
              </a:r>
            </a:p>
            <a:p>
              <a:pPr algn="ctr"/>
              <a:r>
                <a:rPr lang="en-US" sz="1600" b="1" dirty="0"/>
                <a:t>(W0)</a:t>
              </a:r>
            </a:p>
          </p:txBody>
        </p:sp>
        <p:grpSp>
          <p:nvGrpSpPr>
            <p:cNvPr id="5" name="Group 4">
              <a:extLst>
                <a:ext uri="{FF2B5EF4-FFF2-40B4-BE49-F238E27FC236}">
                  <a16:creationId xmlns:a16="http://schemas.microsoft.com/office/drawing/2014/main" id="{F6AE732F-86AB-4D4E-B0D5-5B4F7FFB666F}"/>
                </a:ext>
              </a:extLst>
            </p:cNvPr>
            <p:cNvGrpSpPr/>
            <p:nvPr/>
          </p:nvGrpSpPr>
          <p:grpSpPr>
            <a:xfrm>
              <a:off x="2517837" y="1702246"/>
              <a:ext cx="828043" cy="1111642"/>
              <a:chOff x="3192653" y="1785938"/>
              <a:chExt cx="958701" cy="1111642"/>
            </a:xfrm>
          </p:grpSpPr>
          <p:cxnSp>
            <p:nvCxnSpPr>
              <p:cNvPr id="78" name="Straight Arrow Connector 77">
                <a:extLst>
                  <a:ext uri="{FF2B5EF4-FFF2-40B4-BE49-F238E27FC236}">
                    <a16:creationId xmlns:a16="http://schemas.microsoft.com/office/drawing/2014/main" id="{E2A99C39-21D0-C9EF-646F-76098BDF5314}"/>
                  </a:ext>
                </a:extLst>
              </p:cNvPr>
              <p:cNvCxnSpPr/>
              <p:nvPr/>
            </p:nvCxnSpPr>
            <p:spPr>
              <a:xfrm>
                <a:off x="3557587" y="1790508"/>
                <a:ext cx="593767" cy="0"/>
              </a:xfrm>
              <a:prstGeom prst="straightConnector1">
                <a:avLst/>
              </a:prstGeom>
              <a:ln w="41275">
                <a:solidFill>
                  <a:schemeClr val="tx1"/>
                </a:solidFill>
                <a:headEnd w="lg" len="sm"/>
                <a:tailEnd type="triangle" w="lg" len="med"/>
              </a:ln>
            </p:spPr>
            <p:style>
              <a:lnRef idx="2">
                <a:schemeClr val="dk1"/>
              </a:lnRef>
              <a:fillRef idx="0">
                <a:schemeClr val="dk1"/>
              </a:fillRef>
              <a:effectRef idx="1">
                <a:schemeClr val="dk1"/>
              </a:effectRef>
              <a:fontRef idx="minor">
                <a:schemeClr val="tx1"/>
              </a:fontRef>
            </p:style>
          </p:cxnSp>
          <p:cxnSp>
            <p:nvCxnSpPr>
              <p:cNvPr id="79" name="Straight Arrow Connector 78">
                <a:extLst>
                  <a:ext uri="{FF2B5EF4-FFF2-40B4-BE49-F238E27FC236}">
                    <a16:creationId xmlns:a16="http://schemas.microsoft.com/office/drawing/2014/main" id="{EE3B6CF6-02C3-07E7-962A-AB4A963483B3}"/>
                  </a:ext>
                </a:extLst>
              </p:cNvPr>
              <p:cNvCxnSpPr>
                <a:cxnSpLocks/>
              </p:cNvCxnSpPr>
              <p:nvPr/>
            </p:nvCxnSpPr>
            <p:spPr>
              <a:xfrm flipV="1">
                <a:off x="3192653" y="1785938"/>
                <a:ext cx="379222" cy="1111642"/>
              </a:xfrm>
              <a:prstGeom prst="straightConnector1">
                <a:avLst/>
              </a:prstGeom>
              <a:ln w="41275">
                <a:solidFill>
                  <a:schemeClr val="tx1"/>
                </a:solidFill>
                <a:headEnd w="lg" len="sm"/>
                <a:tailEnd type="none" w="lg" len="med"/>
              </a:ln>
            </p:spPr>
            <p:style>
              <a:lnRef idx="2">
                <a:schemeClr val="dk1"/>
              </a:lnRef>
              <a:fillRef idx="0">
                <a:schemeClr val="dk1"/>
              </a:fillRef>
              <a:effectRef idx="1">
                <a:schemeClr val="dk1"/>
              </a:effectRef>
              <a:fontRef idx="minor">
                <a:schemeClr val="tx1"/>
              </a:fontRef>
            </p:style>
          </p:cxnSp>
        </p:grpSp>
        <p:grpSp>
          <p:nvGrpSpPr>
            <p:cNvPr id="6" name="Group 5">
              <a:extLst>
                <a:ext uri="{FF2B5EF4-FFF2-40B4-BE49-F238E27FC236}">
                  <a16:creationId xmlns:a16="http://schemas.microsoft.com/office/drawing/2014/main" id="{D24F1F44-D425-47C9-62C3-939D3F7D0D37}"/>
                </a:ext>
              </a:extLst>
            </p:cNvPr>
            <p:cNvGrpSpPr/>
            <p:nvPr/>
          </p:nvGrpSpPr>
          <p:grpSpPr>
            <a:xfrm flipV="1">
              <a:off x="2517837" y="3428626"/>
              <a:ext cx="828043" cy="1111642"/>
              <a:chOff x="3192653" y="1785938"/>
              <a:chExt cx="958701" cy="1111642"/>
            </a:xfrm>
          </p:grpSpPr>
          <p:cxnSp>
            <p:nvCxnSpPr>
              <p:cNvPr id="76" name="Straight Arrow Connector 75">
                <a:extLst>
                  <a:ext uri="{FF2B5EF4-FFF2-40B4-BE49-F238E27FC236}">
                    <a16:creationId xmlns:a16="http://schemas.microsoft.com/office/drawing/2014/main" id="{5B407B93-30D1-A230-0F8C-A32EA8A65B72}"/>
                  </a:ext>
                </a:extLst>
              </p:cNvPr>
              <p:cNvCxnSpPr/>
              <p:nvPr/>
            </p:nvCxnSpPr>
            <p:spPr>
              <a:xfrm>
                <a:off x="3557587" y="1790508"/>
                <a:ext cx="593767" cy="0"/>
              </a:xfrm>
              <a:prstGeom prst="straightConnector1">
                <a:avLst/>
              </a:prstGeom>
              <a:ln w="41275">
                <a:solidFill>
                  <a:schemeClr val="tx1"/>
                </a:solidFill>
                <a:headEnd w="lg" len="sm"/>
                <a:tailEnd type="triangle" w="lg" len="med"/>
              </a:ln>
            </p:spPr>
            <p:style>
              <a:lnRef idx="2">
                <a:schemeClr val="dk1"/>
              </a:lnRef>
              <a:fillRef idx="0">
                <a:schemeClr val="dk1"/>
              </a:fillRef>
              <a:effectRef idx="1">
                <a:schemeClr val="dk1"/>
              </a:effectRef>
              <a:fontRef idx="minor">
                <a:schemeClr val="tx1"/>
              </a:fontRef>
            </p:style>
          </p:cxnSp>
          <p:cxnSp>
            <p:nvCxnSpPr>
              <p:cNvPr id="77" name="Straight Arrow Connector 76">
                <a:extLst>
                  <a:ext uri="{FF2B5EF4-FFF2-40B4-BE49-F238E27FC236}">
                    <a16:creationId xmlns:a16="http://schemas.microsoft.com/office/drawing/2014/main" id="{F0AC22E3-9A02-36B3-7A95-7D5D28DB062A}"/>
                  </a:ext>
                </a:extLst>
              </p:cNvPr>
              <p:cNvCxnSpPr>
                <a:cxnSpLocks/>
              </p:cNvCxnSpPr>
              <p:nvPr/>
            </p:nvCxnSpPr>
            <p:spPr>
              <a:xfrm flipV="1">
                <a:off x="3192653" y="1785938"/>
                <a:ext cx="379222" cy="1111642"/>
              </a:xfrm>
              <a:prstGeom prst="straightConnector1">
                <a:avLst/>
              </a:prstGeom>
              <a:ln w="41275">
                <a:solidFill>
                  <a:schemeClr val="tx1"/>
                </a:solidFill>
                <a:headEnd w="lg" len="sm"/>
                <a:tailEnd type="none" w="lg" len="med"/>
              </a:ln>
            </p:spPr>
            <p:style>
              <a:lnRef idx="2">
                <a:schemeClr val="dk1"/>
              </a:lnRef>
              <a:fillRef idx="0">
                <a:schemeClr val="dk1"/>
              </a:fillRef>
              <a:effectRef idx="1">
                <a:schemeClr val="dk1"/>
              </a:effectRef>
              <a:fontRef idx="minor">
                <a:schemeClr val="tx1"/>
              </a:fontRef>
            </p:style>
          </p:cxnSp>
        </p:grpSp>
        <p:cxnSp>
          <p:nvCxnSpPr>
            <p:cNvPr id="7" name="Straight Arrow Connector 6">
              <a:extLst>
                <a:ext uri="{FF2B5EF4-FFF2-40B4-BE49-F238E27FC236}">
                  <a16:creationId xmlns:a16="http://schemas.microsoft.com/office/drawing/2014/main" id="{C2B28AEC-B60B-598A-F383-B26C58C004E7}"/>
                </a:ext>
              </a:extLst>
            </p:cNvPr>
            <p:cNvCxnSpPr>
              <a:cxnSpLocks/>
            </p:cNvCxnSpPr>
            <p:nvPr/>
          </p:nvCxnSpPr>
          <p:spPr>
            <a:xfrm>
              <a:off x="3455719" y="1694538"/>
              <a:ext cx="3271789" cy="0"/>
            </a:xfrm>
            <a:prstGeom prst="straightConnector1">
              <a:avLst/>
            </a:prstGeom>
            <a:ln w="41275">
              <a:solidFill>
                <a:schemeClr val="tx1"/>
              </a:solidFill>
              <a:headEnd w="lg" len="sm"/>
              <a:tailEnd type="none" w="lg" len="med"/>
            </a:ln>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74E5AAA2-628A-5BB4-947C-57C817D488FC}"/>
                </a:ext>
              </a:extLst>
            </p:cNvPr>
            <p:cNvCxnSpPr>
              <a:cxnSpLocks/>
            </p:cNvCxnSpPr>
            <p:nvPr/>
          </p:nvCxnSpPr>
          <p:spPr>
            <a:xfrm>
              <a:off x="3957520" y="1790234"/>
              <a:ext cx="0" cy="30438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47BFD740-51FB-E8DB-D903-62FF9A6EAF13}"/>
                </a:ext>
              </a:extLst>
            </p:cNvPr>
            <p:cNvSpPr txBox="1"/>
            <p:nvPr/>
          </p:nvSpPr>
          <p:spPr>
            <a:xfrm>
              <a:off x="3665127" y="2101487"/>
              <a:ext cx="584785" cy="338554"/>
            </a:xfrm>
            <a:prstGeom prst="rect">
              <a:avLst/>
            </a:prstGeom>
            <a:noFill/>
          </p:spPr>
          <p:txBody>
            <a:bodyPr wrap="square" rtlCol="0">
              <a:spAutoFit/>
            </a:bodyPr>
            <a:lstStyle/>
            <a:p>
              <a:pPr algn="ctr"/>
              <a:r>
                <a:rPr lang="en-US" sz="1600" b="1" dirty="0"/>
                <a:t>W2</a:t>
              </a:r>
            </a:p>
          </p:txBody>
        </p:sp>
        <p:cxnSp>
          <p:nvCxnSpPr>
            <p:cNvPr id="10" name="Straight Connector 9">
              <a:extLst>
                <a:ext uri="{FF2B5EF4-FFF2-40B4-BE49-F238E27FC236}">
                  <a16:creationId xmlns:a16="http://schemas.microsoft.com/office/drawing/2014/main" id="{FADB9B1D-FC01-F1FB-1EB8-BFBEC251BBD4}"/>
                </a:ext>
              </a:extLst>
            </p:cNvPr>
            <p:cNvCxnSpPr>
              <a:cxnSpLocks/>
            </p:cNvCxnSpPr>
            <p:nvPr/>
          </p:nvCxnSpPr>
          <p:spPr>
            <a:xfrm>
              <a:off x="6171069" y="1790234"/>
              <a:ext cx="0" cy="304380"/>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9BDEDD2C-356E-502F-0253-2D25BA35CFA1}"/>
                </a:ext>
              </a:extLst>
            </p:cNvPr>
            <p:cNvSpPr txBox="1"/>
            <p:nvPr/>
          </p:nvSpPr>
          <p:spPr>
            <a:xfrm>
              <a:off x="6428691" y="2088790"/>
              <a:ext cx="825800" cy="373686"/>
            </a:xfrm>
            <a:prstGeom prst="rect">
              <a:avLst/>
            </a:prstGeom>
            <a:noFill/>
          </p:spPr>
          <p:txBody>
            <a:bodyPr wrap="square" rtlCol="0">
              <a:spAutoFit/>
            </a:bodyPr>
            <a:lstStyle/>
            <a:p>
              <a:pPr algn="ctr"/>
              <a:r>
                <a:rPr lang="en-US" sz="1600" b="1" dirty="0"/>
                <a:t>W24</a:t>
              </a:r>
            </a:p>
          </p:txBody>
        </p:sp>
        <p:cxnSp>
          <p:nvCxnSpPr>
            <p:cNvPr id="12" name="Straight Connector 11">
              <a:extLst>
                <a:ext uri="{FF2B5EF4-FFF2-40B4-BE49-F238E27FC236}">
                  <a16:creationId xmlns:a16="http://schemas.microsoft.com/office/drawing/2014/main" id="{77476702-F1D6-9118-1CC1-4B8BA1E43400}"/>
                </a:ext>
              </a:extLst>
            </p:cNvPr>
            <p:cNvCxnSpPr>
              <a:cxnSpLocks/>
            </p:cNvCxnSpPr>
            <p:nvPr/>
          </p:nvCxnSpPr>
          <p:spPr>
            <a:xfrm>
              <a:off x="5024320" y="1797107"/>
              <a:ext cx="0" cy="30438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59966BB6-B4D9-6158-300C-805AB9842369}"/>
                </a:ext>
              </a:extLst>
            </p:cNvPr>
            <p:cNvCxnSpPr>
              <a:cxnSpLocks/>
            </p:cNvCxnSpPr>
            <p:nvPr/>
          </p:nvCxnSpPr>
          <p:spPr>
            <a:xfrm>
              <a:off x="4474972" y="1797107"/>
              <a:ext cx="0" cy="30438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5A3EDEC-A28A-D282-824F-0979A34C85A5}"/>
                </a:ext>
              </a:extLst>
            </p:cNvPr>
            <p:cNvCxnSpPr>
              <a:cxnSpLocks/>
            </p:cNvCxnSpPr>
            <p:nvPr/>
          </p:nvCxnSpPr>
          <p:spPr>
            <a:xfrm>
              <a:off x="6727508" y="1797107"/>
              <a:ext cx="0" cy="304380"/>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0E863B86-0EAA-AF6E-7937-E555BC02FD2A}"/>
                </a:ext>
              </a:extLst>
            </p:cNvPr>
            <p:cNvSpPr txBox="1"/>
            <p:nvPr/>
          </p:nvSpPr>
          <p:spPr>
            <a:xfrm>
              <a:off x="4182579" y="2098571"/>
              <a:ext cx="584785" cy="338554"/>
            </a:xfrm>
            <a:prstGeom prst="rect">
              <a:avLst/>
            </a:prstGeom>
            <a:noFill/>
          </p:spPr>
          <p:txBody>
            <a:bodyPr wrap="square" rtlCol="0">
              <a:spAutoFit/>
            </a:bodyPr>
            <a:lstStyle/>
            <a:p>
              <a:pPr algn="ctr"/>
              <a:r>
                <a:rPr lang="en-US" sz="1600" b="1" dirty="0"/>
                <a:t>W4</a:t>
              </a:r>
            </a:p>
          </p:txBody>
        </p:sp>
        <p:sp>
          <p:nvSpPr>
            <p:cNvPr id="16" name="TextBox 15">
              <a:extLst>
                <a:ext uri="{FF2B5EF4-FFF2-40B4-BE49-F238E27FC236}">
                  <a16:creationId xmlns:a16="http://schemas.microsoft.com/office/drawing/2014/main" id="{E0CDC39F-4148-0F17-B601-4D1C1D1BE5B7}"/>
                </a:ext>
              </a:extLst>
            </p:cNvPr>
            <p:cNvSpPr txBox="1"/>
            <p:nvPr/>
          </p:nvSpPr>
          <p:spPr>
            <a:xfrm>
              <a:off x="4731927" y="2098571"/>
              <a:ext cx="584785" cy="338554"/>
            </a:xfrm>
            <a:prstGeom prst="rect">
              <a:avLst/>
            </a:prstGeom>
            <a:noFill/>
          </p:spPr>
          <p:txBody>
            <a:bodyPr wrap="square" rtlCol="0">
              <a:spAutoFit/>
            </a:bodyPr>
            <a:lstStyle/>
            <a:p>
              <a:pPr algn="ctr"/>
              <a:r>
                <a:rPr lang="en-US" sz="1600" b="1" dirty="0"/>
                <a:t>W8</a:t>
              </a:r>
            </a:p>
          </p:txBody>
        </p:sp>
        <p:sp>
          <p:nvSpPr>
            <p:cNvPr id="17" name="TextBox 16">
              <a:extLst>
                <a:ext uri="{FF2B5EF4-FFF2-40B4-BE49-F238E27FC236}">
                  <a16:creationId xmlns:a16="http://schemas.microsoft.com/office/drawing/2014/main" id="{7730FEDF-6338-093E-5F59-9C67892F7C06}"/>
                </a:ext>
              </a:extLst>
            </p:cNvPr>
            <p:cNvSpPr txBox="1"/>
            <p:nvPr/>
          </p:nvSpPr>
          <p:spPr>
            <a:xfrm>
              <a:off x="5798728" y="2088792"/>
              <a:ext cx="681361" cy="373686"/>
            </a:xfrm>
            <a:prstGeom prst="rect">
              <a:avLst/>
            </a:prstGeom>
            <a:noFill/>
          </p:spPr>
          <p:txBody>
            <a:bodyPr wrap="square" rtlCol="0">
              <a:spAutoFit/>
            </a:bodyPr>
            <a:lstStyle/>
            <a:p>
              <a:pPr algn="ctr"/>
              <a:r>
                <a:rPr lang="en-US" sz="1600" b="1" dirty="0"/>
                <a:t>W16</a:t>
              </a:r>
            </a:p>
          </p:txBody>
        </p:sp>
        <p:cxnSp>
          <p:nvCxnSpPr>
            <p:cNvPr id="18" name="Straight Arrow Connector 17">
              <a:extLst>
                <a:ext uri="{FF2B5EF4-FFF2-40B4-BE49-F238E27FC236}">
                  <a16:creationId xmlns:a16="http://schemas.microsoft.com/office/drawing/2014/main" id="{1CE282D3-FD3D-F543-FD4A-D92FFABD1B66}"/>
                </a:ext>
              </a:extLst>
            </p:cNvPr>
            <p:cNvCxnSpPr>
              <a:cxnSpLocks/>
            </p:cNvCxnSpPr>
            <p:nvPr/>
          </p:nvCxnSpPr>
          <p:spPr>
            <a:xfrm>
              <a:off x="3587141" y="1308524"/>
              <a:ext cx="0" cy="30834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9" name="TextBox 18">
              <a:extLst>
                <a:ext uri="{FF2B5EF4-FFF2-40B4-BE49-F238E27FC236}">
                  <a16:creationId xmlns:a16="http://schemas.microsoft.com/office/drawing/2014/main" id="{84A4EF3E-852F-90B0-D013-8227EC17CFC3}"/>
                </a:ext>
              </a:extLst>
            </p:cNvPr>
            <p:cNvSpPr txBox="1"/>
            <p:nvPr/>
          </p:nvSpPr>
          <p:spPr>
            <a:xfrm>
              <a:off x="2968974" y="977148"/>
              <a:ext cx="1243335" cy="307777"/>
            </a:xfrm>
            <a:prstGeom prst="rect">
              <a:avLst/>
            </a:prstGeom>
            <a:noFill/>
          </p:spPr>
          <p:txBody>
            <a:bodyPr wrap="square" rtlCol="0">
              <a:spAutoFit/>
            </a:bodyPr>
            <a:lstStyle/>
            <a:p>
              <a:pPr algn="ctr"/>
              <a:r>
                <a:rPr lang="en-US" sz="1400" b="1" dirty="0"/>
                <a:t>Start HRZE</a:t>
              </a:r>
            </a:p>
          </p:txBody>
        </p:sp>
        <p:cxnSp>
          <p:nvCxnSpPr>
            <p:cNvPr id="20" name="Straight Arrow Connector 19">
              <a:extLst>
                <a:ext uri="{FF2B5EF4-FFF2-40B4-BE49-F238E27FC236}">
                  <a16:creationId xmlns:a16="http://schemas.microsoft.com/office/drawing/2014/main" id="{37A92D41-E90C-9880-7F83-86CE4A1B690F}"/>
                </a:ext>
              </a:extLst>
            </p:cNvPr>
            <p:cNvCxnSpPr/>
            <p:nvPr/>
          </p:nvCxnSpPr>
          <p:spPr>
            <a:xfrm>
              <a:off x="5024320" y="1297172"/>
              <a:ext cx="0" cy="30834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1" name="TextBox 20">
              <a:extLst>
                <a:ext uri="{FF2B5EF4-FFF2-40B4-BE49-F238E27FC236}">
                  <a16:creationId xmlns:a16="http://schemas.microsoft.com/office/drawing/2014/main" id="{8E240087-81C8-21BC-FF82-62FF5E20FDB3}"/>
                </a:ext>
              </a:extLst>
            </p:cNvPr>
            <p:cNvSpPr txBox="1"/>
            <p:nvPr/>
          </p:nvSpPr>
          <p:spPr>
            <a:xfrm>
              <a:off x="4503050" y="962027"/>
              <a:ext cx="1052573" cy="307777"/>
            </a:xfrm>
            <a:prstGeom prst="rect">
              <a:avLst/>
            </a:prstGeom>
            <a:noFill/>
          </p:spPr>
          <p:txBody>
            <a:bodyPr wrap="square" rtlCol="0">
              <a:spAutoFit/>
            </a:bodyPr>
            <a:lstStyle/>
            <a:p>
              <a:pPr algn="ctr"/>
              <a:r>
                <a:rPr lang="en-US" sz="1400" b="1" dirty="0"/>
                <a:t>Start HR</a:t>
              </a:r>
            </a:p>
          </p:txBody>
        </p:sp>
        <p:sp>
          <p:nvSpPr>
            <p:cNvPr id="22" name="TextBox 21">
              <a:extLst>
                <a:ext uri="{FF2B5EF4-FFF2-40B4-BE49-F238E27FC236}">
                  <a16:creationId xmlns:a16="http://schemas.microsoft.com/office/drawing/2014/main" id="{3A2ED22A-3B08-1E9E-7463-7F42CAAF2991}"/>
                </a:ext>
              </a:extLst>
            </p:cNvPr>
            <p:cNvSpPr txBox="1"/>
            <p:nvPr/>
          </p:nvSpPr>
          <p:spPr>
            <a:xfrm>
              <a:off x="2015011" y="1363587"/>
              <a:ext cx="893689" cy="369332"/>
            </a:xfrm>
            <a:prstGeom prst="rect">
              <a:avLst/>
            </a:prstGeom>
            <a:noFill/>
          </p:spPr>
          <p:txBody>
            <a:bodyPr wrap="square" rtlCol="0">
              <a:spAutoFit/>
            </a:bodyPr>
            <a:lstStyle/>
            <a:p>
              <a:pPr algn="ctr"/>
              <a:r>
                <a:rPr lang="en-US" b="1" dirty="0">
                  <a:solidFill>
                    <a:srgbClr val="0070C0"/>
                  </a:solidFill>
                </a:rPr>
                <a:t>Arm A</a:t>
              </a:r>
            </a:p>
          </p:txBody>
        </p:sp>
        <p:cxnSp>
          <p:nvCxnSpPr>
            <p:cNvPr id="23" name="Straight Arrow Connector 22">
              <a:extLst>
                <a:ext uri="{FF2B5EF4-FFF2-40B4-BE49-F238E27FC236}">
                  <a16:creationId xmlns:a16="http://schemas.microsoft.com/office/drawing/2014/main" id="{1D936F11-0977-CA8B-D93C-55CB80696A49}"/>
                </a:ext>
              </a:extLst>
            </p:cNvPr>
            <p:cNvCxnSpPr/>
            <p:nvPr/>
          </p:nvCxnSpPr>
          <p:spPr>
            <a:xfrm>
              <a:off x="6708280" y="1308524"/>
              <a:ext cx="0" cy="30834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4" name="TextBox 23">
              <a:extLst>
                <a:ext uri="{FF2B5EF4-FFF2-40B4-BE49-F238E27FC236}">
                  <a16:creationId xmlns:a16="http://schemas.microsoft.com/office/drawing/2014/main" id="{9EA33FD6-C2FD-175A-3603-04B689661677}"/>
                </a:ext>
              </a:extLst>
            </p:cNvPr>
            <p:cNvSpPr txBox="1"/>
            <p:nvPr/>
          </p:nvSpPr>
          <p:spPr>
            <a:xfrm>
              <a:off x="5918632" y="962027"/>
              <a:ext cx="1601378" cy="339715"/>
            </a:xfrm>
            <a:prstGeom prst="rect">
              <a:avLst/>
            </a:prstGeom>
            <a:noFill/>
          </p:spPr>
          <p:txBody>
            <a:bodyPr wrap="square" rtlCol="0">
              <a:spAutoFit/>
            </a:bodyPr>
            <a:lstStyle/>
            <a:p>
              <a:pPr algn="ctr"/>
              <a:r>
                <a:rPr lang="en-US" sz="1400" b="1" dirty="0">
                  <a:solidFill>
                    <a:srgbClr val="EE8429"/>
                  </a:solidFill>
                </a:rPr>
                <a:t>Complete HR</a:t>
              </a:r>
            </a:p>
          </p:txBody>
        </p:sp>
        <p:cxnSp>
          <p:nvCxnSpPr>
            <p:cNvPr id="25" name="Straight Arrow Connector 24">
              <a:extLst>
                <a:ext uri="{FF2B5EF4-FFF2-40B4-BE49-F238E27FC236}">
                  <a16:creationId xmlns:a16="http://schemas.microsoft.com/office/drawing/2014/main" id="{E86A30F8-5F32-04DB-FF3D-4814366840FB}"/>
                </a:ext>
              </a:extLst>
            </p:cNvPr>
            <p:cNvCxnSpPr>
              <a:cxnSpLocks/>
            </p:cNvCxnSpPr>
            <p:nvPr/>
          </p:nvCxnSpPr>
          <p:spPr>
            <a:xfrm>
              <a:off x="3455719" y="4535698"/>
              <a:ext cx="2750661" cy="0"/>
            </a:xfrm>
            <a:prstGeom prst="straightConnector1">
              <a:avLst/>
            </a:prstGeom>
            <a:ln w="41275">
              <a:solidFill>
                <a:schemeClr val="tx1"/>
              </a:solidFill>
              <a:headEnd w="lg" len="sm"/>
              <a:tailEnd type="none" w="lg" len="med"/>
            </a:ln>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6373F5BA-C12D-E1D2-A60F-DE84FD0483DF}"/>
                </a:ext>
              </a:extLst>
            </p:cNvPr>
            <p:cNvCxnSpPr>
              <a:cxnSpLocks/>
            </p:cNvCxnSpPr>
            <p:nvPr/>
          </p:nvCxnSpPr>
          <p:spPr>
            <a:xfrm>
              <a:off x="3957520" y="4631394"/>
              <a:ext cx="0" cy="304380"/>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C3321EB6-E87E-3AFE-212B-C5A614ACB6EB}"/>
                </a:ext>
              </a:extLst>
            </p:cNvPr>
            <p:cNvSpPr txBox="1"/>
            <p:nvPr/>
          </p:nvSpPr>
          <p:spPr>
            <a:xfrm>
              <a:off x="3665127" y="4942647"/>
              <a:ext cx="584785" cy="338554"/>
            </a:xfrm>
            <a:prstGeom prst="rect">
              <a:avLst/>
            </a:prstGeom>
            <a:noFill/>
          </p:spPr>
          <p:txBody>
            <a:bodyPr wrap="square" rtlCol="0">
              <a:spAutoFit/>
            </a:bodyPr>
            <a:lstStyle/>
            <a:p>
              <a:pPr algn="ctr"/>
              <a:r>
                <a:rPr lang="en-US" sz="1600" b="1" dirty="0"/>
                <a:t>W2</a:t>
              </a:r>
            </a:p>
          </p:txBody>
        </p:sp>
        <p:cxnSp>
          <p:nvCxnSpPr>
            <p:cNvPr id="28" name="Straight Connector 27">
              <a:extLst>
                <a:ext uri="{FF2B5EF4-FFF2-40B4-BE49-F238E27FC236}">
                  <a16:creationId xmlns:a16="http://schemas.microsoft.com/office/drawing/2014/main" id="{9E0C2042-1404-6E43-BA54-915D7F4EDBFC}"/>
                </a:ext>
              </a:extLst>
            </p:cNvPr>
            <p:cNvCxnSpPr>
              <a:cxnSpLocks/>
            </p:cNvCxnSpPr>
            <p:nvPr/>
          </p:nvCxnSpPr>
          <p:spPr>
            <a:xfrm>
              <a:off x="6171069" y="4631394"/>
              <a:ext cx="0" cy="30438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B6C75FC7-60C7-719D-BDF8-83791BEC6064}"/>
                </a:ext>
              </a:extLst>
            </p:cNvPr>
            <p:cNvCxnSpPr>
              <a:cxnSpLocks/>
            </p:cNvCxnSpPr>
            <p:nvPr/>
          </p:nvCxnSpPr>
          <p:spPr>
            <a:xfrm>
              <a:off x="5024320" y="4638267"/>
              <a:ext cx="0" cy="30438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EBBA53AF-C8CE-139A-927D-645CA4D9DEC4}"/>
                </a:ext>
              </a:extLst>
            </p:cNvPr>
            <p:cNvCxnSpPr>
              <a:cxnSpLocks/>
            </p:cNvCxnSpPr>
            <p:nvPr/>
          </p:nvCxnSpPr>
          <p:spPr>
            <a:xfrm>
              <a:off x="4474972" y="4638267"/>
              <a:ext cx="0" cy="304380"/>
            </a:xfrm>
            <a:prstGeom prst="line">
              <a:avLst/>
            </a:prstGeom>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42B972BD-89E6-DC10-7FF9-47F1694EC036}"/>
                </a:ext>
              </a:extLst>
            </p:cNvPr>
            <p:cNvSpPr txBox="1"/>
            <p:nvPr/>
          </p:nvSpPr>
          <p:spPr>
            <a:xfrm>
              <a:off x="4182579" y="4939731"/>
              <a:ext cx="584785" cy="338554"/>
            </a:xfrm>
            <a:prstGeom prst="rect">
              <a:avLst/>
            </a:prstGeom>
            <a:noFill/>
          </p:spPr>
          <p:txBody>
            <a:bodyPr wrap="square" rtlCol="0">
              <a:spAutoFit/>
            </a:bodyPr>
            <a:lstStyle/>
            <a:p>
              <a:pPr algn="ctr"/>
              <a:r>
                <a:rPr lang="en-US" sz="1600" b="1" dirty="0"/>
                <a:t>W4</a:t>
              </a:r>
            </a:p>
          </p:txBody>
        </p:sp>
        <p:sp>
          <p:nvSpPr>
            <p:cNvPr id="32" name="TextBox 31">
              <a:extLst>
                <a:ext uri="{FF2B5EF4-FFF2-40B4-BE49-F238E27FC236}">
                  <a16:creationId xmlns:a16="http://schemas.microsoft.com/office/drawing/2014/main" id="{5C5D0E1A-82C6-A1B1-6062-CE1BE8458EE5}"/>
                </a:ext>
              </a:extLst>
            </p:cNvPr>
            <p:cNvSpPr txBox="1"/>
            <p:nvPr/>
          </p:nvSpPr>
          <p:spPr>
            <a:xfrm>
              <a:off x="4731927" y="4939731"/>
              <a:ext cx="584785" cy="338554"/>
            </a:xfrm>
            <a:prstGeom prst="rect">
              <a:avLst/>
            </a:prstGeom>
            <a:noFill/>
          </p:spPr>
          <p:txBody>
            <a:bodyPr wrap="square" rtlCol="0">
              <a:spAutoFit/>
            </a:bodyPr>
            <a:lstStyle/>
            <a:p>
              <a:pPr algn="ctr"/>
              <a:r>
                <a:rPr lang="en-US" sz="1600" b="1" dirty="0"/>
                <a:t>W8</a:t>
              </a:r>
            </a:p>
          </p:txBody>
        </p:sp>
        <p:sp>
          <p:nvSpPr>
            <p:cNvPr id="33" name="TextBox 32">
              <a:extLst>
                <a:ext uri="{FF2B5EF4-FFF2-40B4-BE49-F238E27FC236}">
                  <a16:creationId xmlns:a16="http://schemas.microsoft.com/office/drawing/2014/main" id="{95C3D7C9-ADC2-A154-9A00-B801B1624541}"/>
                </a:ext>
              </a:extLst>
            </p:cNvPr>
            <p:cNvSpPr txBox="1"/>
            <p:nvPr/>
          </p:nvSpPr>
          <p:spPr>
            <a:xfrm>
              <a:off x="5831713" y="4929951"/>
              <a:ext cx="767019" cy="373686"/>
            </a:xfrm>
            <a:prstGeom prst="rect">
              <a:avLst/>
            </a:prstGeom>
            <a:noFill/>
          </p:spPr>
          <p:txBody>
            <a:bodyPr wrap="square" rtlCol="0">
              <a:spAutoFit/>
            </a:bodyPr>
            <a:lstStyle/>
            <a:p>
              <a:pPr algn="ctr"/>
              <a:r>
                <a:rPr lang="en-US" sz="1600" b="1" dirty="0"/>
                <a:t>W16</a:t>
              </a:r>
            </a:p>
          </p:txBody>
        </p:sp>
        <p:cxnSp>
          <p:nvCxnSpPr>
            <p:cNvPr id="34" name="Straight Arrow Connector 33">
              <a:extLst>
                <a:ext uri="{FF2B5EF4-FFF2-40B4-BE49-F238E27FC236}">
                  <a16:creationId xmlns:a16="http://schemas.microsoft.com/office/drawing/2014/main" id="{7B2635DB-3C28-EB74-D142-C3F237C1E3CB}"/>
                </a:ext>
              </a:extLst>
            </p:cNvPr>
            <p:cNvCxnSpPr>
              <a:cxnSpLocks/>
            </p:cNvCxnSpPr>
            <p:nvPr/>
          </p:nvCxnSpPr>
          <p:spPr>
            <a:xfrm>
              <a:off x="3590603" y="4139629"/>
              <a:ext cx="0" cy="30834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3EDCA81A-D47C-92D8-12A9-326C7905BA98}"/>
                </a:ext>
              </a:extLst>
            </p:cNvPr>
            <p:cNvCxnSpPr/>
            <p:nvPr/>
          </p:nvCxnSpPr>
          <p:spPr>
            <a:xfrm>
              <a:off x="5024320" y="4138332"/>
              <a:ext cx="0" cy="30834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101424F6-7CAC-9CDF-5D1F-EA0574F044D8}"/>
                </a:ext>
              </a:extLst>
            </p:cNvPr>
            <p:cNvCxnSpPr/>
            <p:nvPr/>
          </p:nvCxnSpPr>
          <p:spPr>
            <a:xfrm>
              <a:off x="8552170" y="3198768"/>
              <a:ext cx="0" cy="30834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7" name="TextBox 36">
              <a:extLst>
                <a:ext uri="{FF2B5EF4-FFF2-40B4-BE49-F238E27FC236}">
                  <a16:creationId xmlns:a16="http://schemas.microsoft.com/office/drawing/2014/main" id="{E6796095-16FE-18CC-06C1-910666422965}"/>
                </a:ext>
              </a:extLst>
            </p:cNvPr>
            <p:cNvSpPr txBox="1"/>
            <p:nvPr/>
          </p:nvSpPr>
          <p:spPr>
            <a:xfrm>
              <a:off x="6130180" y="4111548"/>
              <a:ext cx="1643327" cy="738664"/>
            </a:xfrm>
            <a:prstGeom prst="rect">
              <a:avLst/>
            </a:prstGeom>
            <a:noFill/>
          </p:spPr>
          <p:txBody>
            <a:bodyPr wrap="square" rtlCol="0">
              <a:spAutoFit/>
            </a:bodyPr>
            <a:lstStyle/>
            <a:p>
              <a:pPr algn="ctr"/>
              <a:r>
                <a:rPr lang="en-US" sz="1400" b="1" dirty="0"/>
                <a:t>Randomization of eligible participants</a:t>
              </a:r>
            </a:p>
          </p:txBody>
        </p:sp>
        <p:grpSp>
          <p:nvGrpSpPr>
            <p:cNvPr id="38" name="Group 37">
              <a:extLst>
                <a:ext uri="{FF2B5EF4-FFF2-40B4-BE49-F238E27FC236}">
                  <a16:creationId xmlns:a16="http://schemas.microsoft.com/office/drawing/2014/main" id="{CF43F5D7-DFA1-714E-DD80-9314E5784E49}"/>
                </a:ext>
              </a:extLst>
            </p:cNvPr>
            <p:cNvGrpSpPr/>
            <p:nvPr/>
          </p:nvGrpSpPr>
          <p:grpSpPr>
            <a:xfrm>
              <a:off x="7167681" y="3549544"/>
              <a:ext cx="682595" cy="588788"/>
              <a:chOff x="3192653" y="1785938"/>
              <a:chExt cx="943996" cy="1111642"/>
            </a:xfrm>
          </p:grpSpPr>
          <p:cxnSp>
            <p:nvCxnSpPr>
              <p:cNvPr id="74" name="Straight Arrow Connector 73">
                <a:extLst>
                  <a:ext uri="{FF2B5EF4-FFF2-40B4-BE49-F238E27FC236}">
                    <a16:creationId xmlns:a16="http://schemas.microsoft.com/office/drawing/2014/main" id="{FCB7DDC7-506C-AAA8-F1B5-42090E068822}"/>
                  </a:ext>
                </a:extLst>
              </p:cNvPr>
              <p:cNvCxnSpPr/>
              <p:nvPr/>
            </p:nvCxnSpPr>
            <p:spPr>
              <a:xfrm>
                <a:off x="3542881" y="1810584"/>
                <a:ext cx="593768" cy="0"/>
              </a:xfrm>
              <a:prstGeom prst="straightConnector1">
                <a:avLst/>
              </a:prstGeom>
              <a:ln w="41275">
                <a:solidFill>
                  <a:schemeClr val="tx1"/>
                </a:solidFill>
                <a:headEnd w="lg" len="sm"/>
                <a:tailEnd type="triangle" w="lg" len="med"/>
              </a:ln>
            </p:spPr>
            <p:style>
              <a:lnRef idx="2">
                <a:schemeClr val="dk1"/>
              </a:lnRef>
              <a:fillRef idx="0">
                <a:schemeClr val="dk1"/>
              </a:fillRef>
              <a:effectRef idx="1">
                <a:schemeClr val="dk1"/>
              </a:effectRef>
              <a:fontRef idx="minor">
                <a:schemeClr val="tx1"/>
              </a:fontRef>
            </p:style>
          </p:cxnSp>
          <p:cxnSp>
            <p:nvCxnSpPr>
              <p:cNvPr id="75" name="Straight Arrow Connector 74">
                <a:extLst>
                  <a:ext uri="{FF2B5EF4-FFF2-40B4-BE49-F238E27FC236}">
                    <a16:creationId xmlns:a16="http://schemas.microsoft.com/office/drawing/2014/main" id="{DA843CA4-1FC7-BDAA-5156-5E2711D9B497}"/>
                  </a:ext>
                </a:extLst>
              </p:cNvPr>
              <p:cNvCxnSpPr>
                <a:cxnSpLocks/>
              </p:cNvCxnSpPr>
              <p:nvPr/>
            </p:nvCxnSpPr>
            <p:spPr>
              <a:xfrm flipV="1">
                <a:off x="3192653" y="1785938"/>
                <a:ext cx="379222" cy="1111642"/>
              </a:xfrm>
              <a:prstGeom prst="straightConnector1">
                <a:avLst/>
              </a:prstGeom>
              <a:ln w="41275">
                <a:solidFill>
                  <a:schemeClr val="tx1"/>
                </a:solidFill>
                <a:headEnd w="lg" len="sm"/>
                <a:tailEnd type="none" w="lg" len="med"/>
              </a:ln>
            </p:spPr>
            <p:style>
              <a:lnRef idx="2">
                <a:schemeClr val="dk1"/>
              </a:lnRef>
              <a:fillRef idx="0">
                <a:schemeClr val="dk1"/>
              </a:fillRef>
              <a:effectRef idx="1">
                <a:schemeClr val="dk1"/>
              </a:effectRef>
              <a:fontRef idx="minor">
                <a:schemeClr val="tx1"/>
              </a:fontRef>
            </p:style>
          </p:cxnSp>
        </p:grpSp>
        <p:grpSp>
          <p:nvGrpSpPr>
            <p:cNvPr id="39" name="Group 38">
              <a:extLst>
                <a:ext uri="{FF2B5EF4-FFF2-40B4-BE49-F238E27FC236}">
                  <a16:creationId xmlns:a16="http://schemas.microsoft.com/office/drawing/2014/main" id="{93528250-52AA-2B09-F75B-5492F2F8E9AE}"/>
                </a:ext>
              </a:extLst>
            </p:cNvPr>
            <p:cNvGrpSpPr/>
            <p:nvPr/>
          </p:nvGrpSpPr>
          <p:grpSpPr>
            <a:xfrm flipV="1">
              <a:off x="7167118" y="4913102"/>
              <a:ext cx="682595" cy="588788"/>
              <a:chOff x="3192653" y="1785938"/>
              <a:chExt cx="943996" cy="1111642"/>
            </a:xfrm>
          </p:grpSpPr>
          <p:cxnSp>
            <p:nvCxnSpPr>
              <p:cNvPr id="72" name="Straight Arrow Connector 71">
                <a:extLst>
                  <a:ext uri="{FF2B5EF4-FFF2-40B4-BE49-F238E27FC236}">
                    <a16:creationId xmlns:a16="http://schemas.microsoft.com/office/drawing/2014/main" id="{57AC280F-D758-C531-FFFF-E4D37216483B}"/>
                  </a:ext>
                </a:extLst>
              </p:cNvPr>
              <p:cNvCxnSpPr/>
              <p:nvPr/>
            </p:nvCxnSpPr>
            <p:spPr>
              <a:xfrm>
                <a:off x="3542881" y="1810584"/>
                <a:ext cx="593768" cy="0"/>
              </a:xfrm>
              <a:prstGeom prst="straightConnector1">
                <a:avLst/>
              </a:prstGeom>
              <a:ln w="41275">
                <a:solidFill>
                  <a:schemeClr val="tx1"/>
                </a:solidFill>
                <a:headEnd w="lg" len="sm"/>
                <a:tailEnd type="triangle" w="lg" len="med"/>
              </a:ln>
            </p:spPr>
            <p:style>
              <a:lnRef idx="2">
                <a:schemeClr val="dk1"/>
              </a:lnRef>
              <a:fillRef idx="0">
                <a:schemeClr val="dk1"/>
              </a:fillRef>
              <a:effectRef idx="1">
                <a:schemeClr val="dk1"/>
              </a:effectRef>
              <a:fontRef idx="minor">
                <a:schemeClr val="tx1"/>
              </a:fontRef>
            </p:style>
          </p:cxnSp>
          <p:cxnSp>
            <p:nvCxnSpPr>
              <p:cNvPr id="73" name="Straight Arrow Connector 72">
                <a:extLst>
                  <a:ext uri="{FF2B5EF4-FFF2-40B4-BE49-F238E27FC236}">
                    <a16:creationId xmlns:a16="http://schemas.microsoft.com/office/drawing/2014/main" id="{1EB9D999-05DF-A352-735D-D80874D24BD2}"/>
                  </a:ext>
                </a:extLst>
              </p:cNvPr>
              <p:cNvCxnSpPr>
                <a:cxnSpLocks/>
              </p:cNvCxnSpPr>
              <p:nvPr/>
            </p:nvCxnSpPr>
            <p:spPr>
              <a:xfrm flipV="1">
                <a:off x="3192653" y="1785938"/>
                <a:ext cx="379222" cy="1111642"/>
              </a:xfrm>
              <a:prstGeom prst="straightConnector1">
                <a:avLst/>
              </a:prstGeom>
              <a:ln w="41275">
                <a:solidFill>
                  <a:schemeClr val="tx1"/>
                </a:solidFill>
                <a:headEnd w="lg" len="sm"/>
                <a:tailEnd type="none" w="lg" len="med"/>
              </a:ln>
            </p:spPr>
            <p:style>
              <a:lnRef idx="2">
                <a:schemeClr val="dk1"/>
              </a:lnRef>
              <a:fillRef idx="0">
                <a:schemeClr val="dk1"/>
              </a:fillRef>
              <a:effectRef idx="1">
                <a:schemeClr val="dk1"/>
              </a:effectRef>
              <a:fontRef idx="minor">
                <a:schemeClr val="tx1"/>
              </a:fontRef>
            </p:style>
          </p:cxnSp>
        </p:grpSp>
        <p:cxnSp>
          <p:nvCxnSpPr>
            <p:cNvPr id="40" name="Straight Arrow Connector 39">
              <a:extLst>
                <a:ext uri="{FF2B5EF4-FFF2-40B4-BE49-F238E27FC236}">
                  <a16:creationId xmlns:a16="http://schemas.microsoft.com/office/drawing/2014/main" id="{4AB85650-90B2-CA85-478C-840FF598E8C2}"/>
                </a:ext>
              </a:extLst>
            </p:cNvPr>
            <p:cNvCxnSpPr>
              <a:cxnSpLocks/>
            </p:cNvCxnSpPr>
            <p:nvPr/>
          </p:nvCxnSpPr>
          <p:spPr>
            <a:xfrm>
              <a:off x="7988032" y="3562598"/>
              <a:ext cx="564138" cy="0"/>
            </a:xfrm>
            <a:prstGeom prst="straightConnector1">
              <a:avLst/>
            </a:prstGeom>
            <a:ln w="41275">
              <a:solidFill>
                <a:schemeClr val="tx1"/>
              </a:solidFill>
              <a:headEnd w="lg" len="sm"/>
              <a:tailEnd type="none" w="lg" len="med"/>
            </a:ln>
          </p:spPr>
          <p:style>
            <a:lnRef idx="2">
              <a:schemeClr val="dk1"/>
            </a:lnRef>
            <a:fillRef idx="0">
              <a:schemeClr val="dk1"/>
            </a:fillRef>
            <a:effectRef idx="1">
              <a:schemeClr val="dk1"/>
            </a:effectRef>
            <a:fontRef idx="minor">
              <a:schemeClr val="tx1"/>
            </a:fontRef>
          </p:style>
        </p:cxnSp>
        <p:sp>
          <p:nvSpPr>
            <p:cNvPr id="41" name="TextBox 40">
              <a:extLst>
                <a:ext uri="{FF2B5EF4-FFF2-40B4-BE49-F238E27FC236}">
                  <a16:creationId xmlns:a16="http://schemas.microsoft.com/office/drawing/2014/main" id="{74625E4C-B963-DCB8-3463-13FF7B74B5E2}"/>
                </a:ext>
              </a:extLst>
            </p:cNvPr>
            <p:cNvSpPr txBox="1"/>
            <p:nvPr/>
          </p:nvSpPr>
          <p:spPr>
            <a:xfrm>
              <a:off x="6621409" y="3267074"/>
              <a:ext cx="893689" cy="369332"/>
            </a:xfrm>
            <a:prstGeom prst="rect">
              <a:avLst/>
            </a:prstGeom>
            <a:noFill/>
          </p:spPr>
          <p:txBody>
            <a:bodyPr wrap="square" rtlCol="0">
              <a:spAutoFit/>
            </a:bodyPr>
            <a:lstStyle/>
            <a:p>
              <a:pPr algn="ctr"/>
              <a:r>
                <a:rPr lang="en-US" b="1" dirty="0">
                  <a:solidFill>
                    <a:srgbClr val="0070C0"/>
                  </a:solidFill>
                </a:rPr>
                <a:t>Arm B</a:t>
              </a:r>
            </a:p>
          </p:txBody>
        </p:sp>
        <p:sp>
          <p:nvSpPr>
            <p:cNvPr id="42" name="TextBox 41">
              <a:extLst>
                <a:ext uri="{FF2B5EF4-FFF2-40B4-BE49-F238E27FC236}">
                  <a16:creationId xmlns:a16="http://schemas.microsoft.com/office/drawing/2014/main" id="{3E6EFC7C-4C69-AA9D-A4F1-D4909693DE0D}"/>
                </a:ext>
              </a:extLst>
            </p:cNvPr>
            <p:cNvSpPr txBox="1"/>
            <p:nvPr/>
          </p:nvSpPr>
          <p:spPr>
            <a:xfrm>
              <a:off x="6619570" y="5435226"/>
              <a:ext cx="893689" cy="369332"/>
            </a:xfrm>
            <a:prstGeom prst="rect">
              <a:avLst/>
            </a:prstGeom>
            <a:noFill/>
          </p:spPr>
          <p:txBody>
            <a:bodyPr wrap="square" rtlCol="0">
              <a:spAutoFit/>
            </a:bodyPr>
            <a:lstStyle/>
            <a:p>
              <a:pPr algn="ctr"/>
              <a:r>
                <a:rPr lang="en-US" b="1" dirty="0">
                  <a:solidFill>
                    <a:srgbClr val="0070C0"/>
                  </a:solidFill>
                </a:rPr>
                <a:t>Arm C</a:t>
              </a:r>
            </a:p>
          </p:txBody>
        </p:sp>
        <p:cxnSp>
          <p:nvCxnSpPr>
            <p:cNvPr id="43" name="Straight Arrow Connector 42">
              <a:extLst>
                <a:ext uri="{FF2B5EF4-FFF2-40B4-BE49-F238E27FC236}">
                  <a16:creationId xmlns:a16="http://schemas.microsoft.com/office/drawing/2014/main" id="{D1F23C81-A580-868E-3434-5B6DDC5BD268}"/>
                </a:ext>
              </a:extLst>
            </p:cNvPr>
            <p:cNvCxnSpPr/>
            <p:nvPr/>
          </p:nvCxnSpPr>
          <p:spPr>
            <a:xfrm>
              <a:off x="8009714" y="5095951"/>
              <a:ext cx="0" cy="30834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4" name="TextBox 43">
              <a:extLst>
                <a:ext uri="{FF2B5EF4-FFF2-40B4-BE49-F238E27FC236}">
                  <a16:creationId xmlns:a16="http://schemas.microsoft.com/office/drawing/2014/main" id="{BDD7525C-1A42-5254-E89F-9C9F2D40D313}"/>
                </a:ext>
              </a:extLst>
            </p:cNvPr>
            <p:cNvSpPr txBox="1"/>
            <p:nvPr/>
          </p:nvSpPr>
          <p:spPr>
            <a:xfrm>
              <a:off x="5804485" y="5981142"/>
              <a:ext cx="2129443" cy="307777"/>
            </a:xfrm>
            <a:prstGeom prst="rect">
              <a:avLst/>
            </a:prstGeom>
            <a:noFill/>
          </p:spPr>
          <p:txBody>
            <a:bodyPr wrap="square" rtlCol="0">
              <a:spAutoFit/>
            </a:bodyPr>
            <a:lstStyle/>
            <a:p>
              <a:pPr algn="ctr"/>
              <a:r>
                <a:rPr lang="en-US" sz="1400" b="1" dirty="0">
                  <a:solidFill>
                    <a:srgbClr val="0070C0"/>
                  </a:solidFill>
                </a:rPr>
                <a:t>(Early completion)</a:t>
              </a:r>
            </a:p>
          </p:txBody>
        </p:sp>
        <p:cxnSp>
          <p:nvCxnSpPr>
            <p:cNvPr id="45" name="Straight Arrow Connector 44">
              <a:extLst>
                <a:ext uri="{FF2B5EF4-FFF2-40B4-BE49-F238E27FC236}">
                  <a16:creationId xmlns:a16="http://schemas.microsoft.com/office/drawing/2014/main" id="{12A9ACD4-0915-48F9-5C94-1EEA4D514E50}"/>
                </a:ext>
              </a:extLst>
            </p:cNvPr>
            <p:cNvCxnSpPr>
              <a:cxnSpLocks/>
            </p:cNvCxnSpPr>
            <p:nvPr/>
          </p:nvCxnSpPr>
          <p:spPr>
            <a:xfrm>
              <a:off x="6777602" y="1702246"/>
              <a:ext cx="3545365" cy="0"/>
            </a:xfrm>
            <a:prstGeom prst="straightConnector1">
              <a:avLst/>
            </a:prstGeom>
            <a:ln w="41275" cap="rnd">
              <a:solidFill>
                <a:schemeClr val="tx1"/>
              </a:solidFill>
              <a:prstDash val="sysDot"/>
              <a:round/>
              <a:headEnd w="lg" len="sm"/>
              <a:tailEnd type="none" w="lg" len="med"/>
            </a:ln>
          </p:spPr>
          <p:style>
            <a:lnRef idx="2">
              <a:schemeClr val="dk1"/>
            </a:lnRef>
            <a:fillRef idx="0">
              <a:schemeClr val="dk1"/>
            </a:fillRef>
            <a:effectRef idx="1">
              <a:schemeClr val="dk1"/>
            </a:effectRef>
            <a:fontRef idx="minor">
              <a:schemeClr val="tx1"/>
            </a:fontRef>
          </p:style>
        </p:cxnSp>
        <p:sp>
          <p:nvSpPr>
            <p:cNvPr id="46" name="TextBox 45">
              <a:extLst>
                <a:ext uri="{FF2B5EF4-FFF2-40B4-BE49-F238E27FC236}">
                  <a16:creationId xmlns:a16="http://schemas.microsoft.com/office/drawing/2014/main" id="{0B12FDCF-6490-380E-186A-BAF64BE2480E}"/>
                </a:ext>
              </a:extLst>
            </p:cNvPr>
            <p:cNvSpPr txBox="1"/>
            <p:nvPr/>
          </p:nvSpPr>
          <p:spPr>
            <a:xfrm>
              <a:off x="10003858" y="2098571"/>
              <a:ext cx="825795" cy="373686"/>
            </a:xfrm>
            <a:prstGeom prst="rect">
              <a:avLst/>
            </a:prstGeom>
            <a:noFill/>
          </p:spPr>
          <p:txBody>
            <a:bodyPr wrap="square" rtlCol="0">
              <a:spAutoFit/>
            </a:bodyPr>
            <a:lstStyle/>
            <a:p>
              <a:pPr algn="ctr"/>
              <a:r>
                <a:rPr lang="en-US" sz="1600" b="1" dirty="0"/>
                <a:t>W72</a:t>
              </a:r>
            </a:p>
          </p:txBody>
        </p:sp>
        <p:cxnSp>
          <p:nvCxnSpPr>
            <p:cNvPr id="47" name="Straight Connector 46">
              <a:extLst>
                <a:ext uri="{FF2B5EF4-FFF2-40B4-BE49-F238E27FC236}">
                  <a16:creationId xmlns:a16="http://schemas.microsoft.com/office/drawing/2014/main" id="{48C8EB36-3268-A352-945A-3812AF750930}"/>
                </a:ext>
              </a:extLst>
            </p:cNvPr>
            <p:cNvCxnSpPr>
              <a:cxnSpLocks/>
            </p:cNvCxnSpPr>
            <p:nvPr/>
          </p:nvCxnSpPr>
          <p:spPr>
            <a:xfrm>
              <a:off x="10302675" y="1806888"/>
              <a:ext cx="0" cy="304380"/>
            </a:xfrm>
            <a:prstGeom prst="line">
              <a:avLst/>
            </a:prstGeom>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57F357AE-6BA0-807B-616B-722FC2249753}"/>
                </a:ext>
              </a:extLst>
            </p:cNvPr>
            <p:cNvSpPr txBox="1"/>
            <p:nvPr/>
          </p:nvSpPr>
          <p:spPr>
            <a:xfrm>
              <a:off x="8192106" y="2073557"/>
              <a:ext cx="825797" cy="385059"/>
            </a:xfrm>
            <a:prstGeom prst="rect">
              <a:avLst/>
            </a:prstGeom>
            <a:noFill/>
          </p:spPr>
          <p:txBody>
            <a:bodyPr wrap="square" rtlCol="0">
              <a:spAutoFit/>
            </a:bodyPr>
            <a:lstStyle/>
            <a:p>
              <a:pPr algn="ctr"/>
              <a:r>
                <a:rPr lang="en-US" sz="1600" b="1" dirty="0"/>
                <a:t>W48</a:t>
              </a:r>
            </a:p>
          </p:txBody>
        </p:sp>
        <p:cxnSp>
          <p:nvCxnSpPr>
            <p:cNvPr id="49" name="Straight Connector 48">
              <a:extLst>
                <a:ext uri="{FF2B5EF4-FFF2-40B4-BE49-F238E27FC236}">
                  <a16:creationId xmlns:a16="http://schemas.microsoft.com/office/drawing/2014/main" id="{B9CE9087-54E8-2C81-3A40-7B864909D4F3}"/>
                </a:ext>
              </a:extLst>
            </p:cNvPr>
            <p:cNvCxnSpPr>
              <a:cxnSpLocks/>
            </p:cNvCxnSpPr>
            <p:nvPr/>
          </p:nvCxnSpPr>
          <p:spPr>
            <a:xfrm>
              <a:off x="8490923" y="1781874"/>
              <a:ext cx="0" cy="30438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B572BE49-DF21-9255-1519-031AECEAD510}"/>
                </a:ext>
              </a:extLst>
            </p:cNvPr>
            <p:cNvCxnSpPr>
              <a:cxnSpLocks/>
            </p:cNvCxnSpPr>
            <p:nvPr/>
          </p:nvCxnSpPr>
          <p:spPr>
            <a:xfrm>
              <a:off x="8578214" y="3560177"/>
              <a:ext cx="1725887" cy="2421"/>
            </a:xfrm>
            <a:prstGeom prst="straightConnector1">
              <a:avLst/>
            </a:prstGeom>
            <a:ln w="41275" cap="rnd">
              <a:solidFill>
                <a:schemeClr val="tx1"/>
              </a:solidFill>
              <a:prstDash val="sysDot"/>
              <a:round/>
              <a:headEnd w="lg" len="sm"/>
              <a:tailEnd type="none" w="lg" len="med"/>
            </a:ln>
          </p:spPr>
          <p:style>
            <a:lnRef idx="2">
              <a:schemeClr val="dk1"/>
            </a:lnRef>
            <a:fillRef idx="0">
              <a:schemeClr val="dk1"/>
            </a:fillRef>
            <a:effectRef idx="1">
              <a:schemeClr val="dk1"/>
            </a:effectRef>
            <a:fontRef idx="minor">
              <a:schemeClr val="tx1"/>
            </a:fontRef>
          </p:style>
        </p:cxnSp>
        <p:sp>
          <p:nvSpPr>
            <p:cNvPr id="51" name="TextBox 50">
              <a:extLst>
                <a:ext uri="{FF2B5EF4-FFF2-40B4-BE49-F238E27FC236}">
                  <a16:creationId xmlns:a16="http://schemas.microsoft.com/office/drawing/2014/main" id="{65497502-86D2-5AC6-6E43-11B2D714D415}"/>
                </a:ext>
              </a:extLst>
            </p:cNvPr>
            <p:cNvSpPr txBox="1"/>
            <p:nvPr/>
          </p:nvSpPr>
          <p:spPr>
            <a:xfrm>
              <a:off x="10003859" y="3946720"/>
              <a:ext cx="764542" cy="373686"/>
            </a:xfrm>
            <a:prstGeom prst="rect">
              <a:avLst/>
            </a:prstGeom>
            <a:noFill/>
          </p:spPr>
          <p:txBody>
            <a:bodyPr wrap="square" rtlCol="0">
              <a:spAutoFit/>
            </a:bodyPr>
            <a:lstStyle/>
            <a:p>
              <a:pPr algn="ctr"/>
              <a:r>
                <a:rPr lang="en-US" sz="1600" b="1" dirty="0"/>
                <a:t>W72</a:t>
              </a:r>
            </a:p>
          </p:txBody>
        </p:sp>
        <p:cxnSp>
          <p:nvCxnSpPr>
            <p:cNvPr id="52" name="Straight Connector 51">
              <a:extLst>
                <a:ext uri="{FF2B5EF4-FFF2-40B4-BE49-F238E27FC236}">
                  <a16:creationId xmlns:a16="http://schemas.microsoft.com/office/drawing/2014/main" id="{0C21B06A-EB9B-CDA1-BECF-31314D0E6231}"/>
                </a:ext>
              </a:extLst>
            </p:cNvPr>
            <p:cNvCxnSpPr>
              <a:cxnSpLocks/>
            </p:cNvCxnSpPr>
            <p:nvPr/>
          </p:nvCxnSpPr>
          <p:spPr>
            <a:xfrm>
              <a:off x="10302675" y="3655037"/>
              <a:ext cx="0" cy="304380"/>
            </a:xfrm>
            <a:prstGeom prst="line">
              <a:avLst/>
            </a:prstGeom>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0BB355F5-3532-F7BD-D552-18DB6035A280}"/>
                </a:ext>
              </a:extLst>
            </p:cNvPr>
            <p:cNvSpPr txBox="1"/>
            <p:nvPr/>
          </p:nvSpPr>
          <p:spPr>
            <a:xfrm>
              <a:off x="9101322" y="3942683"/>
              <a:ext cx="764543" cy="373686"/>
            </a:xfrm>
            <a:prstGeom prst="rect">
              <a:avLst/>
            </a:prstGeom>
            <a:noFill/>
          </p:spPr>
          <p:txBody>
            <a:bodyPr wrap="square" rtlCol="0">
              <a:spAutoFit/>
            </a:bodyPr>
            <a:lstStyle/>
            <a:p>
              <a:pPr algn="ctr"/>
              <a:r>
                <a:rPr lang="en-US" sz="1600" b="1" dirty="0"/>
                <a:t>W48</a:t>
              </a:r>
            </a:p>
          </p:txBody>
        </p:sp>
        <p:cxnSp>
          <p:nvCxnSpPr>
            <p:cNvPr id="54" name="Straight Connector 53">
              <a:extLst>
                <a:ext uri="{FF2B5EF4-FFF2-40B4-BE49-F238E27FC236}">
                  <a16:creationId xmlns:a16="http://schemas.microsoft.com/office/drawing/2014/main" id="{18480981-BAD1-66CC-74B2-4D9C458D84D7}"/>
                </a:ext>
              </a:extLst>
            </p:cNvPr>
            <p:cNvCxnSpPr>
              <a:cxnSpLocks/>
            </p:cNvCxnSpPr>
            <p:nvPr/>
          </p:nvCxnSpPr>
          <p:spPr>
            <a:xfrm>
              <a:off x="9400139" y="3651000"/>
              <a:ext cx="0" cy="304380"/>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D0A97A68-D1F8-D662-C71F-F6A049709C0D}"/>
                </a:ext>
              </a:extLst>
            </p:cNvPr>
            <p:cNvCxnSpPr>
              <a:cxnSpLocks/>
            </p:cNvCxnSpPr>
            <p:nvPr/>
          </p:nvCxnSpPr>
          <p:spPr>
            <a:xfrm>
              <a:off x="7995731" y="3636406"/>
              <a:ext cx="0" cy="304380"/>
            </a:xfrm>
            <a:prstGeom prst="line">
              <a:avLst/>
            </a:prstGeom>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748A50A4-4C2A-C5FC-5A1E-E5C51197A22A}"/>
                </a:ext>
              </a:extLst>
            </p:cNvPr>
            <p:cNvSpPr txBox="1"/>
            <p:nvPr/>
          </p:nvSpPr>
          <p:spPr>
            <a:xfrm>
              <a:off x="8253353" y="3934962"/>
              <a:ext cx="764545" cy="373686"/>
            </a:xfrm>
            <a:prstGeom prst="rect">
              <a:avLst/>
            </a:prstGeom>
            <a:noFill/>
          </p:spPr>
          <p:txBody>
            <a:bodyPr wrap="square" rtlCol="0">
              <a:spAutoFit/>
            </a:bodyPr>
            <a:lstStyle/>
            <a:p>
              <a:pPr algn="ctr"/>
              <a:r>
                <a:rPr lang="en-US" sz="1600" b="1" dirty="0"/>
                <a:t>W24</a:t>
              </a:r>
            </a:p>
          </p:txBody>
        </p:sp>
        <p:cxnSp>
          <p:nvCxnSpPr>
            <p:cNvPr id="57" name="Straight Connector 56">
              <a:extLst>
                <a:ext uri="{FF2B5EF4-FFF2-40B4-BE49-F238E27FC236}">
                  <a16:creationId xmlns:a16="http://schemas.microsoft.com/office/drawing/2014/main" id="{1E27163D-791E-04D1-7CB3-67C4F4B33281}"/>
                </a:ext>
              </a:extLst>
            </p:cNvPr>
            <p:cNvCxnSpPr>
              <a:cxnSpLocks/>
            </p:cNvCxnSpPr>
            <p:nvPr/>
          </p:nvCxnSpPr>
          <p:spPr>
            <a:xfrm>
              <a:off x="8552170" y="3643279"/>
              <a:ext cx="0" cy="304380"/>
            </a:xfrm>
            <a:prstGeom prst="line">
              <a:avLst/>
            </a:prstGeom>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8E0FE1A5-F185-56A5-B330-6D29BD176AEE}"/>
                </a:ext>
              </a:extLst>
            </p:cNvPr>
            <p:cNvSpPr txBox="1"/>
            <p:nvPr/>
          </p:nvSpPr>
          <p:spPr>
            <a:xfrm>
              <a:off x="7656375" y="3934962"/>
              <a:ext cx="691687" cy="373686"/>
            </a:xfrm>
            <a:prstGeom prst="rect">
              <a:avLst/>
            </a:prstGeom>
            <a:noFill/>
          </p:spPr>
          <p:txBody>
            <a:bodyPr wrap="square" rtlCol="0">
              <a:spAutoFit/>
            </a:bodyPr>
            <a:lstStyle/>
            <a:p>
              <a:pPr algn="ctr"/>
              <a:r>
                <a:rPr lang="en-US" sz="1600" b="1" dirty="0"/>
                <a:t>W16</a:t>
              </a:r>
            </a:p>
          </p:txBody>
        </p:sp>
        <p:cxnSp>
          <p:nvCxnSpPr>
            <p:cNvPr id="59" name="Straight Arrow Connector 58">
              <a:extLst>
                <a:ext uri="{FF2B5EF4-FFF2-40B4-BE49-F238E27FC236}">
                  <a16:creationId xmlns:a16="http://schemas.microsoft.com/office/drawing/2014/main" id="{45EED8CC-02B8-3894-B0C7-329994AEDE9E}"/>
                </a:ext>
              </a:extLst>
            </p:cNvPr>
            <p:cNvCxnSpPr>
              <a:cxnSpLocks/>
            </p:cNvCxnSpPr>
            <p:nvPr/>
          </p:nvCxnSpPr>
          <p:spPr>
            <a:xfrm flipV="1">
              <a:off x="7988032" y="5483695"/>
              <a:ext cx="2316069" cy="5141"/>
            </a:xfrm>
            <a:prstGeom prst="straightConnector1">
              <a:avLst/>
            </a:prstGeom>
            <a:ln w="41275" cap="rnd">
              <a:solidFill>
                <a:schemeClr val="tx1"/>
              </a:solidFill>
              <a:prstDash val="sysDot"/>
              <a:round/>
              <a:headEnd w="lg" len="sm"/>
              <a:tailEnd type="none" w="lg" len="med"/>
            </a:ln>
          </p:spPr>
          <p:style>
            <a:lnRef idx="2">
              <a:schemeClr val="dk1"/>
            </a:lnRef>
            <a:fillRef idx="0">
              <a:schemeClr val="dk1"/>
            </a:fillRef>
            <a:effectRef idx="1">
              <a:schemeClr val="dk1"/>
            </a:effectRef>
            <a:fontRef idx="minor">
              <a:schemeClr val="tx1"/>
            </a:fontRef>
          </p:style>
        </p:cxnSp>
        <p:sp>
          <p:nvSpPr>
            <p:cNvPr id="60" name="TextBox 59">
              <a:extLst>
                <a:ext uri="{FF2B5EF4-FFF2-40B4-BE49-F238E27FC236}">
                  <a16:creationId xmlns:a16="http://schemas.microsoft.com/office/drawing/2014/main" id="{5A69DEA1-D215-3871-24E0-A1D901943BFC}"/>
                </a:ext>
              </a:extLst>
            </p:cNvPr>
            <p:cNvSpPr txBox="1"/>
            <p:nvPr/>
          </p:nvSpPr>
          <p:spPr>
            <a:xfrm>
              <a:off x="10003858" y="5867817"/>
              <a:ext cx="764540" cy="373686"/>
            </a:xfrm>
            <a:prstGeom prst="rect">
              <a:avLst/>
            </a:prstGeom>
            <a:noFill/>
          </p:spPr>
          <p:txBody>
            <a:bodyPr wrap="square" rtlCol="0">
              <a:spAutoFit/>
            </a:bodyPr>
            <a:lstStyle/>
            <a:p>
              <a:pPr algn="ctr"/>
              <a:r>
                <a:rPr lang="en-US" sz="1600" b="1" dirty="0"/>
                <a:t>W72</a:t>
              </a:r>
            </a:p>
          </p:txBody>
        </p:sp>
        <p:cxnSp>
          <p:nvCxnSpPr>
            <p:cNvPr id="61" name="Straight Connector 60">
              <a:extLst>
                <a:ext uri="{FF2B5EF4-FFF2-40B4-BE49-F238E27FC236}">
                  <a16:creationId xmlns:a16="http://schemas.microsoft.com/office/drawing/2014/main" id="{A2DABC32-1707-E0FE-A000-BA40A9EC415F}"/>
                </a:ext>
              </a:extLst>
            </p:cNvPr>
            <p:cNvCxnSpPr>
              <a:cxnSpLocks/>
            </p:cNvCxnSpPr>
            <p:nvPr/>
          </p:nvCxnSpPr>
          <p:spPr>
            <a:xfrm>
              <a:off x="10302675" y="5576134"/>
              <a:ext cx="0" cy="304380"/>
            </a:xfrm>
            <a:prstGeom prst="line">
              <a:avLst/>
            </a:prstGeom>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0DB65B39-5CF8-5A93-DC75-681E1E482C2A}"/>
                </a:ext>
              </a:extLst>
            </p:cNvPr>
            <p:cNvSpPr txBox="1"/>
            <p:nvPr/>
          </p:nvSpPr>
          <p:spPr>
            <a:xfrm>
              <a:off x="9101322" y="5863780"/>
              <a:ext cx="694427" cy="373686"/>
            </a:xfrm>
            <a:prstGeom prst="rect">
              <a:avLst/>
            </a:prstGeom>
            <a:noFill/>
          </p:spPr>
          <p:txBody>
            <a:bodyPr wrap="square" rtlCol="0">
              <a:spAutoFit/>
            </a:bodyPr>
            <a:lstStyle/>
            <a:p>
              <a:pPr algn="ctr"/>
              <a:r>
                <a:rPr lang="en-US" sz="1600" b="1" dirty="0"/>
                <a:t>W48</a:t>
              </a:r>
            </a:p>
          </p:txBody>
        </p:sp>
        <p:cxnSp>
          <p:nvCxnSpPr>
            <p:cNvPr id="63" name="Straight Connector 62">
              <a:extLst>
                <a:ext uri="{FF2B5EF4-FFF2-40B4-BE49-F238E27FC236}">
                  <a16:creationId xmlns:a16="http://schemas.microsoft.com/office/drawing/2014/main" id="{7567B599-182D-985A-7D35-EA1A8733B148}"/>
                </a:ext>
              </a:extLst>
            </p:cNvPr>
            <p:cNvCxnSpPr>
              <a:cxnSpLocks/>
            </p:cNvCxnSpPr>
            <p:nvPr/>
          </p:nvCxnSpPr>
          <p:spPr>
            <a:xfrm>
              <a:off x="9400139" y="5572097"/>
              <a:ext cx="0" cy="304380"/>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4556C47A-F694-8BED-649D-BBFDDBC4FC85}"/>
                </a:ext>
              </a:extLst>
            </p:cNvPr>
            <p:cNvCxnSpPr>
              <a:cxnSpLocks/>
            </p:cNvCxnSpPr>
            <p:nvPr/>
          </p:nvCxnSpPr>
          <p:spPr>
            <a:xfrm>
              <a:off x="7995731" y="5557503"/>
              <a:ext cx="0" cy="304380"/>
            </a:xfrm>
            <a:prstGeom prst="line">
              <a:avLst/>
            </a:prstGeom>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DC6B4C69-50A7-98BE-C01B-590F2478F915}"/>
                </a:ext>
              </a:extLst>
            </p:cNvPr>
            <p:cNvSpPr txBox="1"/>
            <p:nvPr/>
          </p:nvSpPr>
          <p:spPr>
            <a:xfrm>
              <a:off x="8253353" y="5856059"/>
              <a:ext cx="696197" cy="373686"/>
            </a:xfrm>
            <a:prstGeom prst="rect">
              <a:avLst/>
            </a:prstGeom>
            <a:noFill/>
          </p:spPr>
          <p:txBody>
            <a:bodyPr wrap="square" rtlCol="0">
              <a:spAutoFit/>
            </a:bodyPr>
            <a:lstStyle/>
            <a:p>
              <a:pPr algn="ctr"/>
              <a:r>
                <a:rPr lang="en-US" sz="1600" b="1" dirty="0"/>
                <a:t>W24</a:t>
              </a:r>
            </a:p>
          </p:txBody>
        </p:sp>
        <p:cxnSp>
          <p:nvCxnSpPr>
            <p:cNvPr id="66" name="Straight Connector 65">
              <a:extLst>
                <a:ext uri="{FF2B5EF4-FFF2-40B4-BE49-F238E27FC236}">
                  <a16:creationId xmlns:a16="http://schemas.microsoft.com/office/drawing/2014/main" id="{438A4C18-1F3D-46C6-9F03-150011FA7055}"/>
                </a:ext>
              </a:extLst>
            </p:cNvPr>
            <p:cNvCxnSpPr>
              <a:cxnSpLocks/>
            </p:cNvCxnSpPr>
            <p:nvPr/>
          </p:nvCxnSpPr>
          <p:spPr>
            <a:xfrm>
              <a:off x="8552170" y="5564376"/>
              <a:ext cx="0" cy="304380"/>
            </a:xfrm>
            <a:prstGeom prst="line">
              <a:avLst/>
            </a:prstGeom>
          </p:spPr>
          <p:style>
            <a:lnRef idx="2">
              <a:schemeClr val="accent1"/>
            </a:lnRef>
            <a:fillRef idx="0">
              <a:schemeClr val="accent1"/>
            </a:fillRef>
            <a:effectRef idx="1">
              <a:schemeClr val="accent1"/>
            </a:effectRef>
            <a:fontRef idx="minor">
              <a:schemeClr val="tx1"/>
            </a:fontRef>
          </p:style>
        </p:cxnSp>
        <p:sp>
          <p:nvSpPr>
            <p:cNvPr id="67" name="TextBox 66">
              <a:extLst>
                <a:ext uri="{FF2B5EF4-FFF2-40B4-BE49-F238E27FC236}">
                  <a16:creationId xmlns:a16="http://schemas.microsoft.com/office/drawing/2014/main" id="{E7008224-1F70-6DD5-F209-20CA2E11FB0B}"/>
                </a:ext>
              </a:extLst>
            </p:cNvPr>
            <p:cNvSpPr txBox="1"/>
            <p:nvPr/>
          </p:nvSpPr>
          <p:spPr>
            <a:xfrm>
              <a:off x="7656375" y="5856059"/>
              <a:ext cx="696201" cy="373686"/>
            </a:xfrm>
            <a:prstGeom prst="rect">
              <a:avLst/>
            </a:prstGeom>
            <a:noFill/>
          </p:spPr>
          <p:txBody>
            <a:bodyPr wrap="square" rtlCol="0">
              <a:spAutoFit/>
            </a:bodyPr>
            <a:lstStyle/>
            <a:p>
              <a:pPr algn="ctr"/>
              <a:r>
                <a:rPr lang="en-US" sz="1600" b="1" dirty="0"/>
                <a:t>W16</a:t>
              </a:r>
            </a:p>
          </p:txBody>
        </p:sp>
        <p:sp>
          <p:nvSpPr>
            <p:cNvPr id="68" name="TextBox 67">
              <a:extLst>
                <a:ext uri="{FF2B5EF4-FFF2-40B4-BE49-F238E27FC236}">
                  <a16:creationId xmlns:a16="http://schemas.microsoft.com/office/drawing/2014/main" id="{2112743A-25D2-9677-9F6B-5857850C084A}"/>
                </a:ext>
              </a:extLst>
            </p:cNvPr>
            <p:cNvSpPr txBox="1"/>
            <p:nvPr/>
          </p:nvSpPr>
          <p:spPr>
            <a:xfrm>
              <a:off x="2972436" y="3816066"/>
              <a:ext cx="1243335" cy="307777"/>
            </a:xfrm>
            <a:prstGeom prst="rect">
              <a:avLst/>
            </a:prstGeom>
            <a:noFill/>
          </p:spPr>
          <p:txBody>
            <a:bodyPr wrap="square" rtlCol="0">
              <a:spAutoFit/>
            </a:bodyPr>
            <a:lstStyle/>
            <a:p>
              <a:pPr algn="ctr"/>
              <a:r>
                <a:rPr lang="en-US" sz="1400" b="1" dirty="0"/>
                <a:t>Start HRZE</a:t>
              </a:r>
            </a:p>
          </p:txBody>
        </p:sp>
        <p:sp>
          <p:nvSpPr>
            <p:cNvPr id="69" name="TextBox 68">
              <a:extLst>
                <a:ext uri="{FF2B5EF4-FFF2-40B4-BE49-F238E27FC236}">
                  <a16:creationId xmlns:a16="http://schemas.microsoft.com/office/drawing/2014/main" id="{2F907665-19E1-16B6-26F4-2610F7463F32}"/>
                </a:ext>
              </a:extLst>
            </p:cNvPr>
            <p:cNvSpPr txBox="1"/>
            <p:nvPr/>
          </p:nvSpPr>
          <p:spPr>
            <a:xfrm>
              <a:off x="4503050" y="3811000"/>
              <a:ext cx="1052573" cy="307777"/>
            </a:xfrm>
            <a:prstGeom prst="rect">
              <a:avLst/>
            </a:prstGeom>
            <a:noFill/>
          </p:spPr>
          <p:txBody>
            <a:bodyPr wrap="square" rtlCol="0">
              <a:spAutoFit/>
            </a:bodyPr>
            <a:lstStyle/>
            <a:p>
              <a:pPr algn="ctr"/>
              <a:r>
                <a:rPr lang="en-US" sz="1400" b="1" dirty="0"/>
                <a:t>Start HR</a:t>
              </a:r>
            </a:p>
          </p:txBody>
        </p:sp>
        <p:sp>
          <p:nvSpPr>
            <p:cNvPr id="70" name="TextBox 69">
              <a:extLst>
                <a:ext uri="{FF2B5EF4-FFF2-40B4-BE49-F238E27FC236}">
                  <a16:creationId xmlns:a16="http://schemas.microsoft.com/office/drawing/2014/main" id="{6F9168D8-E08B-82A0-AF20-37E1499F5B1F}"/>
                </a:ext>
              </a:extLst>
            </p:cNvPr>
            <p:cNvSpPr txBox="1"/>
            <p:nvPr/>
          </p:nvSpPr>
          <p:spPr>
            <a:xfrm>
              <a:off x="7751481" y="2865883"/>
              <a:ext cx="1601378" cy="339715"/>
            </a:xfrm>
            <a:prstGeom prst="rect">
              <a:avLst/>
            </a:prstGeom>
            <a:noFill/>
          </p:spPr>
          <p:txBody>
            <a:bodyPr wrap="square" rtlCol="0">
              <a:spAutoFit/>
            </a:bodyPr>
            <a:lstStyle/>
            <a:p>
              <a:pPr algn="ctr"/>
              <a:r>
                <a:rPr lang="en-US" sz="1400" b="1" dirty="0">
                  <a:solidFill>
                    <a:srgbClr val="EE8429"/>
                  </a:solidFill>
                </a:rPr>
                <a:t>Complete HR</a:t>
              </a:r>
            </a:p>
          </p:txBody>
        </p:sp>
        <p:sp>
          <p:nvSpPr>
            <p:cNvPr id="71" name="TextBox 70">
              <a:extLst>
                <a:ext uri="{FF2B5EF4-FFF2-40B4-BE49-F238E27FC236}">
                  <a16:creationId xmlns:a16="http://schemas.microsoft.com/office/drawing/2014/main" id="{0AAD858C-3882-7ECA-D2AE-3863B23842E4}"/>
                </a:ext>
              </a:extLst>
            </p:cNvPr>
            <p:cNvSpPr txBox="1"/>
            <p:nvPr/>
          </p:nvSpPr>
          <p:spPr>
            <a:xfrm>
              <a:off x="7207590" y="4796976"/>
              <a:ext cx="1601378" cy="339715"/>
            </a:xfrm>
            <a:prstGeom prst="rect">
              <a:avLst/>
            </a:prstGeom>
            <a:noFill/>
          </p:spPr>
          <p:txBody>
            <a:bodyPr wrap="square" rtlCol="0">
              <a:spAutoFit/>
            </a:bodyPr>
            <a:lstStyle/>
            <a:p>
              <a:pPr algn="ctr"/>
              <a:r>
                <a:rPr lang="en-US" sz="1400" b="1" dirty="0">
                  <a:solidFill>
                    <a:srgbClr val="EE8429"/>
                  </a:solidFill>
                </a:rPr>
                <a:t>Complete HR</a:t>
              </a:r>
            </a:p>
          </p:txBody>
        </p:sp>
      </p:grpSp>
      <p:sp>
        <p:nvSpPr>
          <p:cNvPr id="80" name="TextBox 79">
            <a:extLst>
              <a:ext uri="{FF2B5EF4-FFF2-40B4-BE49-F238E27FC236}">
                <a16:creationId xmlns:a16="http://schemas.microsoft.com/office/drawing/2014/main" id="{30F2A93B-2973-EF37-B569-2BF15D6337E7}"/>
              </a:ext>
            </a:extLst>
          </p:cNvPr>
          <p:cNvSpPr txBox="1"/>
          <p:nvPr/>
        </p:nvSpPr>
        <p:spPr>
          <a:xfrm>
            <a:off x="9483640" y="1959538"/>
            <a:ext cx="1427470" cy="646331"/>
          </a:xfrm>
          <a:prstGeom prst="rect">
            <a:avLst/>
          </a:prstGeom>
          <a:noFill/>
          <a:ln w="12700">
            <a:solidFill>
              <a:schemeClr val="tx1"/>
            </a:solidFill>
          </a:ln>
        </p:spPr>
        <p:txBody>
          <a:bodyPr wrap="square" rtlCol="0">
            <a:spAutoFit/>
          </a:bodyPr>
          <a:lstStyle/>
          <a:p>
            <a:r>
              <a:rPr lang="en-US" dirty="0"/>
              <a:t>154 cures</a:t>
            </a:r>
          </a:p>
          <a:p>
            <a:r>
              <a:rPr lang="en-US" dirty="0"/>
              <a:t>7 relapses</a:t>
            </a:r>
          </a:p>
        </p:txBody>
      </p:sp>
      <p:sp>
        <p:nvSpPr>
          <p:cNvPr id="81" name="TextBox 80">
            <a:extLst>
              <a:ext uri="{FF2B5EF4-FFF2-40B4-BE49-F238E27FC236}">
                <a16:creationId xmlns:a16="http://schemas.microsoft.com/office/drawing/2014/main" id="{712710DD-FDF0-9C47-6D20-F3ADF03DA160}"/>
              </a:ext>
            </a:extLst>
          </p:cNvPr>
          <p:cNvSpPr txBox="1"/>
          <p:nvPr/>
        </p:nvSpPr>
        <p:spPr>
          <a:xfrm>
            <a:off x="9485991" y="3681597"/>
            <a:ext cx="1427470" cy="646331"/>
          </a:xfrm>
          <a:prstGeom prst="rect">
            <a:avLst/>
          </a:prstGeom>
          <a:noFill/>
          <a:ln w="12700">
            <a:solidFill>
              <a:schemeClr val="tx1"/>
            </a:solidFill>
          </a:ln>
        </p:spPr>
        <p:txBody>
          <a:bodyPr wrap="square" rtlCol="0">
            <a:spAutoFit/>
          </a:bodyPr>
          <a:lstStyle/>
          <a:p>
            <a:r>
              <a:rPr lang="en-US" dirty="0"/>
              <a:t>79 cures</a:t>
            </a:r>
          </a:p>
          <a:p>
            <a:r>
              <a:rPr lang="en-US" dirty="0"/>
              <a:t>2 relapses</a:t>
            </a:r>
          </a:p>
        </p:txBody>
      </p:sp>
      <p:sp>
        <p:nvSpPr>
          <p:cNvPr id="82" name="TextBox 81">
            <a:extLst>
              <a:ext uri="{FF2B5EF4-FFF2-40B4-BE49-F238E27FC236}">
                <a16:creationId xmlns:a16="http://schemas.microsoft.com/office/drawing/2014/main" id="{CCB9E507-FA84-18A6-6C7B-2BD5AA7DCBA9}"/>
              </a:ext>
            </a:extLst>
          </p:cNvPr>
          <p:cNvSpPr txBox="1"/>
          <p:nvPr/>
        </p:nvSpPr>
        <p:spPr>
          <a:xfrm>
            <a:off x="9483640" y="5353525"/>
            <a:ext cx="1427470" cy="646331"/>
          </a:xfrm>
          <a:prstGeom prst="rect">
            <a:avLst/>
          </a:prstGeom>
          <a:noFill/>
          <a:ln w="12700">
            <a:solidFill>
              <a:schemeClr val="tx1"/>
            </a:solidFill>
          </a:ln>
        </p:spPr>
        <p:txBody>
          <a:bodyPr wrap="square" rtlCol="0">
            <a:spAutoFit/>
          </a:bodyPr>
          <a:lstStyle/>
          <a:p>
            <a:r>
              <a:rPr lang="en-US" dirty="0"/>
              <a:t>66 cures</a:t>
            </a:r>
          </a:p>
          <a:p>
            <a:r>
              <a:rPr lang="en-US" dirty="0"/>
              <a:t>12 relapses</a:t>
            </a:r>
          </a:p>
        </p:txBody>
      </p:sp>
      <p:sp>
        <p:nvSpPr>
          <p:cNvPr id="83" name="TextBox 82">
            <a:extLst>
              <a:ext uri="{FF2B5EF4-FFF2-40B4-BE49-F238E27FC236}">
                <a16:creationId xmlns:a16="http://schemas.microsoft.com/office/drawing/2014/main" id="{78EB3D96-1417-B762-2E5B-13701C658386}"/>
              </a:ext>
            </a:extLst>
          </p:cNvPr>
          <p:cNvSpPr txBox="1"/>
          <p:nvPr/>
        </p:nvSpPr>
        <p:spPr>
          <a:xfrm>
            <a:off x="81234" y="5561956"/>
            <a:ext cx="5216469" cy="1200329"/>
          </a:xfrm>
          <a:prstGeom prst="rect">
            <a:avLst/>
          </a:prstGeom>
          <a:noFill/>
        </p:spPr>
        <p:txBody>
          <a:bodyPr wrap="square" rtlCol="0">
            <a:spAutoFit/>
          </a:bodyPr>
          <a:lstStyle/>
          <a:p>
            <a:r>
              <a:rPr lang="en-US" dirty="0"/>
              <a:t>Eligibility for shorter therapy:</a:t>
            </a:r>
          </a:p>
          <a:p>
            <a:pPr marL="285750" indent="-285750">
              <a:buFontTx/>
              <a:buChar char="-"/>
            </a:pPr>
            <a:r>
              <a:rPr lang="en-US" dirty="0"/>
              <a:t>Low PET/CT activity at W0</a:t>
            </a:r>
          </a:p>
          <a:p>
            <a:pPr marL="285750" indent="-285750">
              <a:buFontTx/>
              <a:buChar char="-"/>
            </a:pPr>
            <a:r>
              <a:rPr lang="en-US" dirty="0"/>
              <a:t>&gt;20% decrease in cavity size at W4</a:t>
            </a:r>
          </a:p>
          <a:p>
            <a:pPr marL="285750" indent="-285750">
              <a:buFontTx/>
              <a:buChar char="-"/>
            </a:pPr>
            <a:r>
              <a:rPr lang="en-US" dirty="0"/>
              <a:t>GeneXpert Ct ≥28 at W16</a:t>
            </a:r>
          </a:p>
        </p:txBody>
      </p:sp>
      <p:sp>
        <p:nvSpPr>
          <p:cNvPr id="84" name="Rectangle 83">
            <a:extLst>
              <a:ext uri="{FF2B5EF4-FFF2-40B4-BE49-F238E27FC236}">
                <a16:creationId xmlns:a16="http://schemas.microsoft.com/office/drawing/2014/main" id="{5887A7D6-D70F-92D0-2E49-C24FB3311EC9}"/>
              </a:ext>
            </a:extLst>
          </p:cNvPr>
          <p:cNvSpPr/>
          <p:nvPr/>
        </p:nvSpPr>
        <p:spPr>
          <a:xfrm>
            <a:off x="0" y="1482556"/>
            <a:ext cx="12192000" cy="5238919"/>
          </a:xfrm>
          <a:prstGeom prst="rect">
            <a:avLst/>
          </a:prstGeom>
          <a:solidFill>
            <a:srgbClr val="FFFFFF">
              <a:alpha val="7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Title 1">
            <a:extLst>
              <a:ext uri="{FF2B5EF4-FFF2-40B4-BE49-F238E27FC236}">
                <a16:creationId xmlns:a16="http://schemas.microsoft.com/office/drawing/2014/main" id="{A6352C56-E366-1BB8-0023-26B3A3C111F6}"/>
              </a:ext>
            </a:extLst>
          </p:cNvPr>
          <p:cNvSpPr txBox="1">
            <a:spLocks/>
          </p:cNvSpPr>
          <p:nvPr/>
        </p:nvSpPr>
        <p:spPr>
          <a:xfrm>
            <a:off x="-7" y="2702873"/>
            <a:ext cx="12192000" cy="1353913"/>
          </a:xfrm>
          <a:prstGeom prst="rect">
            <a:avLst/>
          </a:prstGeom>
          <a:solidFill>
            <a:schemeClr val="bg1"/>
          </a:solidFill>
          <a:ln w="28575">
            <a:solidFill>
              <a:schemeClr val="tx1"/>
            </a:solidFill>
          </a:ln>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1100"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Aptos" panose="02110004020202020204"/>
                <a:ea typeface="+mn-ea"/>
                <a:cs typeface="+mn-cs"/>
              </a:rPr>
              <a:t>What is the transcriptional activity of </a:t>
            </a:r>
            <a:r>
              <a:rPr lang="en-US" sz="3200" dirty="0">
                <a:solidFill>
                  <a:prstClr val="black"/>
                </a:solidFill>
                <a:latin typeface="Aptos" panose="02110004020202020204"/>
                <a:ea typeface="+mn-ea"/>
                <a:cs typeface="+mn-cs"/>
              </a:rPr>
              <a:t>Mtb in vivo?</a:t>
            </a:r>
            <a:endParaRPr kumimoji="0" lang="en-US" sz="32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Aptos" panose="02110004020202020204"/>
                <a:ea typeface="+mn-ea"/>
                <a:cs typeface="+mn-cs"/>
              </a:rPr>
              <a:t>How do relapse strains differ from cure strains?</a:t>
            </a:r>
          </a:p>
          <a:p>
            <a:pPr algn="ctr"/>
            <a:endParaRPr lang="en-US" sz="1000" dirty="0"/>
          </a:p>
        </p:txBody>
      </p:sp>
      <p:sp>
        <p:nvSpPr>
          <p:cNvPr id="88" name="Title 3">
            <a:extLst>
              <a:ext uri="{FF2B5EF4-FFF2-40B4-BE49-F238E27FC236}">
                <a16:creationId xmlns:a16="http://schemas.microsoft.com/office/drawing/2014/main" id="{71621A30-E49A-0F89-5CA1-16ECE1880A20}"/>
              </a:ext>
            </a:extLst>
          </p:cNvPr>
          <p:cNvSpPr txBox="1">
            <a:spLocks/>
          </p:cNvSpPr>
          <p:nvPr/>
        </p:nvSpPr>
        <p:spPr>
          <a:xfrm>
            <a:off x="575894" y="729658"/>
            <a:ext cx="11029616" cy="713062"/>
          </a:xfrm>
          <a:prstGeom prst="rect">
            <a:avLst/>
          </a:prstGeom>
        </p:spPr>
        <p:txBody>
          <a:bodyPr vert="horz" lIns="91440" tIns="45720" rIns="91440" bIns="45720" rtlCol="0" anchor="b">
            <a:noAutofit/>
          </a:bodyPr>
          <a:lstStyle>
            <a:lvl1pPr algn="l" defTabSz="457200" rtl="0" eaLnBrk="1" latinLnBrk="0" hangingPunct="1">
              <a:lnSpc>
                <a:spcPct val="90000"/>
              </a:lnSpc>
              <a:spcBef>
                <a:spcPct val="0"/>
              </a:spcBef>
              <a:buNone/>
              <a:defRPr sz="44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cap="none" dirty="0" err="1"/>
              <a:t>PredictTB</a:t>
            </a:r>
            <a:r>
              <a:rPr lang="en-US" sz="4000" cap="none" dirty="0"/>
              <a:t> Phase II clinical trial</a:t>
            </a:r>
          </a:p>
        </p:txBody>
      </p:sp>
    </p:spTree>
    <p:extLst>
      <p:ext uri="{BB962C8B-B14F-4D97-AF65-F5344CB8AC3E}">
        <p14:creationId xmlns:p14="http://schemas.microsoft.com/office/powerpoint/2010/main" val="872770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7676A1-65BD-FF64-C724-1FCC62489B3D}"/>
            </a:ext>
          </a:extLst>
        </p:cNvPr>
        <p:cNvGrpSpPr/>
        <p:nvPr/>
      </p:nvGrpSpPr>
      <p:grpSpPr>
        <a:xfrm>
          <a:off x="0" y="0"/>
          <a:ext cx="0" cy="0"/>
          <a:chOff x="0" y="0"/>
          <a:chExt cx="0" cy="0"/>
        </a:xfrm>
      </p:grpSpPr>
      <p:sp>
        <p:nvSpPr>
          <p:cNvPr id="7" name="Title 3">
            <a:extLst>
              <a:ext uri="{FF2B5EF4-FFF2-40B4-BE49-F238E27FC236}">
                <a16:creationId xmlns:a16="http://schemas.microsoft.com/office/drawing/2014/main" id="{5FE6FFBC-5374-879A-5BBF-622EB44058D8}"/>
              </a:ext>
            </a:extLst>
          </p:cNvPr>
          <p:cNvSpPr txBox="1">
            <a:spLocks/>
          </p:cNvSpPr>
          <p:nvPr/>
        </p:nvSpPr>
        <p:spPr>
          <a:xfrm>
            <a:off x="38100" y="729658"/>
            <a:ext cx="12049125" cy="713062"/>
          </a:xfrm>
          <a:prstGeom prst="rect">
            <a:avLst/>
          </a:prstGeom>
        </p:spPr>
        <p:txBody>
          <a:bodyPr vert="horz" lIns="91440" tIns="45720" rIns="91440" bIns="45720" rtlCol="0" anchor="b">
            <a:noAutofit/>
          </a:bodyPr>
          <a:lstStyle>
            <a:lvl1pPr algn="l" defTabSz="457200" rtl="0" eaLnBrk="1" latinLnBrk="0" hangingPunct="1">
              <a:lnSpc>
                <a:spcPct val="90000"/>
              </a:lnSpc>
              <a:spcBef>
                <a:spcPct val="0"/>
              </a:spcBef>
              <a:buNone/>
              <a:defRPr sz="44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cap="none" spc="-150" dirty="0"/>
              <a:t>Mtb transcriptional activity over the course of therapy is unclear</a:t>
            </a:r>
          </a:p>
        </p:txBody>
      </p:sp>
    </p:spTree>
    <p:extLst>
      <p:ext uri="{BB962C8B-B14F-4D97-AF65-F5344CB8AC3E}">
        <p14:creationId xmlns:p14="http://schemas.microsoft.com/office/powerpoint/2010/main" val="1949913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527D7-F2BC-B2E4-7555-FDEAE59E81E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4FC718A-6A8E-24DD-1961-B8C810FA68FF}"/>
              </a:ext>
            </a:extLst>
          </p:cNvPr>
          <p:cNvPicPr>
            <a:picLocks noChangeAspect="1"/>
          </p:cNvPicPr>
          <p:nvPr/>
        </p:nvPicPr>
        <p:blipFill>
          <a:blip r:embed="rId3"/>
          <a:stretch>
            <a:fillRect/>
          </a:stretch>
        </p:blipFill>
        <p:spPr>
          <a:xfrm>
            <a:off x="315921" y="1516225"/>
            <a:ext cx="4727375" cy="4841562"/>
          </a:xfrm>
          <a:prstGeom prst="rect">
            <a:avLst/>
          </a:prstGeom>
        </p:spPr>
      </p:pic>
      <p:sp>
        <p:nvSpPr>
          <p:cNvPr id="3" name="TextBox 2">
            <a:extLst>
              <a:ext uri="{FF2B5EF4-FFF2-40B4-BE49-F238E27FC236}">
                <a16:creationId xmlns:a16="http://schemas.microsoft.com/office/drawing/2014/main" id="{C7174D0C-9975-DB86-0404-1194EE8A5B07}"/>
              </a:ext>
            </a:extLst>
          </p:cNvPr>
          <p:cNvSpPr txBox="1"/>
          <p:nvPr/>
        </p:nvSpPr>
        <p:spPr>
          <a:xfrm>
            <a:off x="0" y="6472915"/>
            <a:ext cx="3043327" cy="338554"/>
          </a:xfrm>
          <a:prstGeom prst="rect">
            <a:avLst/>
          </a:prstGeom>
          <a:noFill/>
        </p:spPr>
        <p:txBody>
          <a:bodyPr wrap="square" rtlCol="0">
            <a:spAutoFit/>
          </a:bodyPr>
          <a:lstStyle/>
          <a:p>
            <a:r>
              <a:rPr lang="en-US" sz="1600" dirty="0"/>
              <a:t>Honeyborne et al. 2016</a:t>
            </a:r>
          </a:p>
        </p:txBody>
      </p:sp>
      <p:sp>
        <p:nvSpPr>
          <p:cNvPr id="7" name="Title 3">
            <a:extLst>
              <a:ext uri="{FF2B5EF4-FFF2-40B4-BE49-F238E27FC236}">
                <a16:creationId xmlns:a16="http://schemas.microsoft.com/office/drawing/2014/main" id="{5E919AF0-18D1-8D1F-FA27-D27B279E5226}"/>
              </a:ext>
            </a:extLst>
          </p:cNvPr>
          <p:cNvSpPr txBox="1">
            <a:spLocks/>
          </p:cNvSpPr>
          <p:nvPr/>
        </p:nvSpPr>
        <p:spPr>
          <a:xfrm>
            <a:off x="38100" y="729658"/>
            <a:ext cx="12049125" cy="713062"/>
          </a:xfrm>
          <a:prstGeom prst="rect">
            <a:avLst/>
          </a:prstGeom>
        </p:spPr>
        <p:txBody>
          <a:bodyPr vert="horz" lIns="91440" tIns="45720" rIns="91440" bIns="45720" rtlCol="0" anchor="b">
            <a:noAutofit/>
          </a:bodyPr>
          <a:lstStyle>
            <a:lvl1pPr algn="l" defTabSz="457200" rtl="0" eaLnBrk="1" latinLnBrk="0" hangingPunct="1">
              <a:lnSpc>
                <a:spcPct val="90000"/>
              </a:lnSpc>
              <a:spcBef>
                <a:spcPct val="0"/>
              </a:spcBef>
              <a:buNone/>
              <a:defRPr sz="44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cap="none" spc="-150" dirty="0"/>
              <a:t>Mtb transcriptional activity over the course of therapy is unclear</a:t>
            </a:r>
          </a:p>
        </p:txBody>
      </p:sp>
    </p:spTree>
    <p:extLst>
      <p:ext uri="{BB962C8B-B14F-4D97-AF65-F5344CB8AC3E}">
        <p14:creationId xmlns:p14="http://schemas.microsoft.com/office/powerpoint/2010/main" val="4221505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55C49D-7EC6-23B9-19CB-FC036C1191E3}"/>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859FF47-4C0C-83C6-C85D-946FB659F72F}"/>
              </a:ext>
            </a:extLst>
          </p:cNvPr>
          <p:cNvPicPr>
            <a:picLocks noChangeAspect="1"/>
          </p:cNvPicPr>
          <p:nvPr/>
        </p:nvPicPr>
        <p:blipFill>
          <a:blip r:embed="rId3"/>
          <a:stretch>
            <a:fillRect/>
          </a:stretch>
        </p:blipFill>
        <p:spPr>
          <a:xfrm>
            <a:off x="315921" y="1516225"/>
            <a:ext cx="4727375" cy="4841562"/>
          </a:xfrm>
          <a:prstGeom prst="rect">
            <a:avLst/>
          </a:prstGeom>
        </p:spPr>
      </p:pic>
      <p:sp>
        <p:nvSpPr>
          <p:cNvPr id="3" name="TextBox 2">
            <a:extLst>
              <a:ext uri="{FF2B5EF4-FFF2-40B4-BE49-F238E27FC236}">
                <a16:creationId xmlns:a16="http://schemas.microsoft.com/office/drawing/2014/main" id="{080AFBA5-22BA-6E95-30D3-4308DA340A4F}"/>
              </a:ext>
            </a:extLst>
          </p:cNvPr>
          <p:cNvSpPr txBox="1"/>
          <p:nvPr/>
        </p:nvSpPr>
        <p:spPr>
          <a:xfrm>
            <a:off x="0" y="6472915"/>
            <a:ext cx="3043327" cy="338554"/>
          </a:xfrm>
          <a:prstGeom prst="rect">
            <a:avLst/>
          </a:prstGeom>
          <a:noFill/>
        </p:spPr>
        <p:txBody>
          <a:bodyPr wrap="square" rtlCol="0">
            <a:spAutoFit/>
          </a:bodyPr>
          <a:lstStyle/>
          <a:p>
            <a:r>
              <a:rPr lang="en-US" sz="1600" dirty="0"/>
              <a:t>Honeyborne et al. 2016</a:t>
            </a:r>
          </a:p>
        </p:txBody>
      </p:sp>
      <p:grpSp>
        <p:nvGrpSpPr>
          <p:cNvPr id="5" name="Group 4">
            <a:extLst>
              <a:ext uri="{FF2B5EF4-FFF2-40B4-BE49-F238E27FC236}">
                <a16:creationId xmlns:a16="http://schemas.microsoft.com/office/drawing/2014/main" id="{FC842432-3B87-FFFE-E1AA-A2ADD275118A}"/>
              </a:ext>
            </a:extLst>
          </p:cNvPr>
          <p:cNvGrpSpPr/>
          <p:nvPr/>
        </p:nvGrpSpPr>
        <p:grpSpPr>
          <a:xfrm>
            <a:off x="5026678" y="1401097"/>
            <a:ext cx="4244056" cy="3120111"/>
            <a:chOff x="5069305" y="1174237"/>
            <a:chExt cx="4244056" cy="3120111"/>
          </a:xfrm>
        </p:grpSpPr>
        <p:pic>
          <p:nvPicPr>
            <p:cNvPr id="6" name="Picture 5">
              <a:extLst>
                <a:ext uri="{FF2B5EF4-FFF2-40B4-BE49-F238E27FC236}">
                  <a16:creationId xmlns:a16="http://schemas.microsoft.com/office/drawing/2014/main" id="{38082F3B-FAFA-339C-88A8-0615F44FF6AD}"/>
                </a:ext>
              </a:extLst>
            </p:cNvPr>
            <p:cNvPicPr>
              <a:picLocks noChangeAspect="1"/>
            </p:cNvPicPr>
            <p:nvPr/>
          </p:nvPicPr>
          <p:blipFill>
            <a:blip r:embed="rId4"/>
            <a:stretch>
              <a:fillRect/>
            </a:stretch>
          </p:blipFill>
          <p:spPr>
            <a:xfrm>
              <a:off x="5249775" y="1246659"/>
              <a:ext cx="4063586" cy="3047689"/>
            </a:xfrm>
            <a:prstGeom prst="rect">
              <a:avLst/>
            </a:prstGeom>
          </p:spPr>
        </p:pic>
        <p:sp>
          <p:nvSpPr>
            <p:cNvPr id="7" name="Rectangle 6">
              <a:extLst>
                <a:ext uri="{FF2B5EF4-FFF2-40B4-BE49-F238E27FC236}">
                  <a16:creationId xmlns:a16="http://schemas.microsoft.com/office/drawing/2014/main" id="{FA9879B3-BF06-1369-6F1F-CA116A333E41}"/>
                </a:ext>
              </a:extLst>
            </p:cNvPr>
            <p:cNvSpPr/>
            <p:nvPr/>
          </p:nvSpPr>
          <p:spPr>
            <a:xfrm>
              <a:off x="5069305" y="1174237"/>
              <a:ext cx="417095" cy="301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itle 3">
            <a:extLst>
              <a:ext uri="{FF2B5EF4-FFF2-40B4-BE49-F238E27FC236}">
                <a16:creationId xmlns:a16="http://schemas.microsoft.com/office/drawing/2014/main" id="{E7814514-4030-9387-61B0-300DC547699B}"/>
              </a:ext>
            </a:extLst>
          </p:cNvPr>
          <p:cNvSpPr txBox="1">
            <a:spLocks/>
          </p:cNvSpPr>
          <p:nvPr/>
        </p:nvSpPr>
        <p:spPr>
          <a:xfrm>
            <a:off x="38100" y="729658"/>
            <a:ext cx="12049125" cy="713062"/>
          </a:xfrm>
          <a:prstGeom prst="rect">
            <a:avLst/>
          </a:prstGeom>
        </p:spPr>
        <p:txBody>
          <a:bodyPr vert="horz" lIns="91440" tIns="45720" rIns="91440" bIns="45720" rtlCol="0" anchor="b">
            <a:noAutofit/>
          </a:bodyPr>
          <a:lstStyle>
            <a:lvl1pPr algn="l" defTabSz="457200" rtl="0" eaLnBrk="1" latinLnBrk="0" hangingPunct="1">
              <a:lnSpc>
                <a:spcPct val="90000"/>
              </a:lnSpc>
              <a:spcBef>
                <a:spcPct val="0"/>
              </a:spcBef>
              <a:buNone/>
              <a:defRPr sz="44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cap="none" spc="-150" dirty="0"/>
              <a:t>Mtb transcriptional activity over the course of therapy is unclear</a:t>
            </a:r>
          </a:p>
        </p:txBody>
      </p:sp>
    </p:spTree>
    <p:extLst>
      <p:ext uri="{BB962C8B-B14F-4D97-AF65-F5344CB8AC3E}">
        <p14:creationId xmlns:p14="http://schemas.microsoft.com/office/powerpoint/2010/main" val="3923733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870C4-55CB-93E6-71EF-C23052FDFDA3}"/>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FFA02970-2568-7163-CBAF-86A84B178BA4}"/>
              </a:ext>
            </a:extLst>
          </p:cNvPr>
          <p:cNvPicPr>
            <a:picLocks noChangeAspect="1"/>
          </p:cNvPicPr>
          <p:nvPr/>
        </p:nvPicPr>
        <p:blipFill>
          <a:blip r:embed="rId3"/>
          <a:stretch>
            <a:fillRect/>
          </a:stretch>
        </p:blipFill>
        <p:spPr>
          <a:xfrm>
            <a:off x="315921" y="1516225"/>
            <a:ext cx="4727375" cy="4841562"/>
          </a:xfrm>
          <a:prstGeom prst="rect">
            <a:avLst/>
          </a:prstGeom>
        </p:spPr>
      </p:pic>
      <p:sp>
        <p:nvSpPr>
          <p:cNvPr id="3" name="TextBox 2">
            <a:extLst>
              <a:ext uri="{FF2B5EF4-FFF2-40B4-BE49-F238E27FC236}">
                <a16:creationId xmlns:a16="http://schemas.microsoft.com/office/drawing/2014/main" id="{03755F1B-F43B-87F7-1DB9-6A29348D57DF}"/>
              </a:ext>
            </a:extLst>
          </p:cNvPr>
          <p:cNvSpPr txBox="1"/>
          <p:nvPr/>
        </p:nvSpPr>
        <p:spPr>
          <a:xfrm>
            <a:off x="0" y="6472915"/>
            <a:ext cx="3043327" cy="338554"/>
          </a:xfrm>
          <a:prstGeom prst="rect">
            <a:avLst/>
          </a:prstGeom>
          <a:noFill/>
        </p:spPr>
        <p:txBody>
          <a:bodyPr wrap="square" rtlCol="0">
            <a:spAutoFit/>
          </a:bodyPr>
          <a:lstStyle/>
          <a:p>
            <a:r>
              <a:rPr lang="en-US" sz="1600" dirty="0"/>
              <a:t>Honeyborne et al. 2016</a:t>
            </a:r>
          </a:p>
        </p:txBody>
      </p:sp>
      <p:grpSp>
        <p:nvGrpSpPr>
          <p:cNvPr id="5" name="Group 4">
            <a:extLst>
              <a:ext uri="{FF2B5EF4-FFF2-40B4-BE49-F238E27FC236}">
                <a16:creationId xmlns:a16="http://schemas.microsoft.com/office/drawing/2014/main" id="{4D79DF41-D8BF-DAF6-100A-D956F599A400}"/>
              </a:ext>
            </a:extLst>
          </p:cNvPr>
          <p:cNvGrpSpPr/>
          <p:nvPr/>
        </p:nvGrpSpPr>
        <p:grpSpPr>
          <a:xfrm>
            <a:off x="5026678" y="1401097"/>
            <a:ext cx="4244056" cy="3120111"/>
            <a:chOff x="5069305" y="1174237"/>
            <a:chExt cx="4244056" cy="3120111"/>
          </a:xfrm>
        </p:grpSpPr>
        <p:pic>
          <p:nvPicPr>
            <p:cNvPr id="6" name="Picture 5">
              <a:extLst>
                <a:ext uri="{FF2B5EF4-FFF2-40B4-BE49-F238E27FC236}">
                  <a16:creationId xmlns:a16="http://schemas.microsoft.com/office/drawing/2014/main" id="{68A31D1C-C955-FB6A-E1A2-00C8DD17B5D1}"/>
                </a:ext>
              </a:extLst>
            </p:cNvPr>
            <p:cNvPicPr>
              <a:picLocks noChangeAspect="1"/>
            </p:cNvPicPr>
            <p:nvPr/>
          </p:nvPicPr>
          <p:blipFill>
            <a:blip r:embed="rId4"/>
            <a:stretch>
              <a:fillRect/>
            </a:stretch>
          </p:blipFill>
          <p:spPr>
            <a:xfrm>
              <a:off x="5249775" y="1246659"/>
              <a:ext cx="4063586" cy="3047689"/>
            </a:xfrm>
            <a:prstGeom prst="rect">
              <a:avLst/>
            </a:prstGeom>
          </p:spPr>
        </p:pic>
        <p:sp>
          <p:nvSpPr>
            <p:cNvPr id="7" name="Rectangle 6">
              <a:extLst>
                <a:ext uri="{FF2B5EF4-FFF2-40B4-BE49-F238E27FC236}">
                  <a16:creationId xmlns:a16="http://schemas.microsoft.com/office/drawing/2014/main" id="{0D998B3A-AFAB-A0D8-CE5F-C282372E21E2}"/>
                </a:ext>
              </a:extLst>
            </p:cNvPr>
            <p:cNvSpPr/>
            <p:nvPr/>
          </p:nvSpPr>
          <p:spPr>
            <a:xfrm>
              <a:off x="5069305" y="1174237"/>
              <a:ext cx="417095" cy="301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 name="Straight Connector 7">
            <a:extLst>
              <a:ext uri="{FF2B5EF4-FFF2-40B4-BE49-F238E27FC236}">
                <a16:creationId xmlns:a16="http://schemas.microsoft.com/office/drawing/2014/main" id="{5D4EA0DE-4898-E7F9-D097-C0F83DA0080F}"/>
              </a:ext>
            </a:extLst>
          </p:cNvPr>
          <p:cNvCxnSpPr>
            <a:cxnSpLocks/>
          </p:cNvCxnSpPr>
          <p:nvPr/>
        </p:nvCxnSpPr>
        <p:spPr>
          <a:xfrm>
            <a:off x="9179954" y="3903700"/>
            <a:ext cx="2573840" cy="0"/>
          </a:xfrm>
          <a:prstGeom prst="line">
            <a:avLst/>
          </a:prstGeom>
          <a:ln>
            <a:solidFill>
              <a:schemeClr val="tx1"/>
            </a:solidFill>
            <a:prstDash val="dash"/>
          </a:ln>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BD266935-2F91-F923-6A65-823D657B67BA}"/>
              </a:ext>
            </a:extLst>
          </p:cNvPr>
          <p:cNvSpPr txBox="1"/>
          <p:nvPr/>
        </p:nvSpPr>
        <p:spPr>
          <a:xfrm>
            <a:off x="10308124" y="2355010"/>
            <a:ext cx="317500" cy="923330"/>
          </a:xfrm>
          <a:prstGeom prst="rect">
            <a:avLst/>
          </a:prstGeom>
          <a:noFill/>
        </p:spPr>
        <p:txBody>
          <a:bodyPr wrap="square" rtlCol="0">
            <a:spAutoFit/>
          </a:bodyPr>
          <a:lstStyle/>
          <a:p>
            <a:pPr algn="ctr"/>
            <a:r>
              <a:rPr lang="en-US" sz="5400" b="1" dirty="0"/>
              <a:t>?</a:t>
            </a:r>
          </a:p>
        </p:txBody>
      </p:sp>
      <p:sp>
        <p:nvSpPr>
          <p:cNvPr id="10" name="TextBox 9">
            <a:extLst>
              <a:ext uri="{FF2B5EF4-FFF2-40B4-BE49-F238E27FC236}">
                <a16:creationId xmlns:a16="http://schemas.microsoft.com/office/drawing/2014/main" id="{A8689EE8-FF9A-72DB-D018-D2366FD47485}"/>
              </a:ext>
            </a:extLst>
          </p:cNvPr>
          <p:cNvSpPr txBox="1"/>
          <p:nvPr/>
        </p:nvSpPr>
        <p:spPr>
          <a:xfrm>
            <a:off x="5207147" y="4602927"/>
            <a:ext cx="6668931" cy="1569660"/>
          </a:xfrm>
          <a:prstGeom prst="rect">
            <a:avLst/>
          </a:prstGeom>
          <a:noFill/>
        </p:spPr>
        <p:txBody>
          <a:bodyPr wrap="square" rtlCol="0">
            <a:spAutoFit/>
          </a:bodyPr>
          <a:lstStyle/>
          <a:p>
            <a:r>
              <a:rPr lang="en-US" sz="2400" u="sng" dirty="0"/>
              <a:t>Current limitation to in vivo studies</a:t>
            </a:r>
          </a:p>
          <a:p>
            <a:pPr marL="285750" indent="-285750">
              <a:buFontTx/>
              <a:buChar char="-"/>
            </a:pPr>
            <a:r>
              <a:rPr lang="en-US" sz="2400" dirty="0"/>
              <a:t>Small sample sizes </a:t>
            </a:r>
          </a:p>
          <a:p>
            <a:pPr marL="285750" indent="-285750">
              <a:buFontTx/>
              <a:buChar char="-"/>
            </a:pPr>
            <a:r>
              <a:rPr lang="en-US" sz="2400" dirty="0"/>
              <a:t>Unknown treatment outcome</a:t>
            </a:r>
          </a:p>
          <a:p>
            <a:pPr marL="285750" indent="-285750">
              <a:buFontTx/>
              <a:buChar char="-"/>
            </a:pPr>
            <a:r>
              <a:rPr lang="en-US" sz="2400" dirty="0"/>
              <a:t>Minimal Mtb mRNA in sputum samples</a:t>
            </a:r>
          </a:p>
        </p:txBody>
      </p:sp>
      <p:sp>
        <p:nvSpPr>
          <p:cNvPr id="11" name="Title 3">
            <a:extLst>
              <a:ext uri="{FF2B5EF4-FFF2-40B4-BE49-F238E27FC236}">
                <a16:creationId xmlns:a16="http://schemas.microsoft.com/office/drawing/2014/main" id="{AF4435E8-D609-A735-8958-FE6E3C0DDAFE}"/>
              </a:ext>
            </a:extLst>
          </p:cNvPr>
          <p:cNvSpPr txBox="1">
            <a:spLocks/>
          </p:cNvSpPr>
          <p:nvPr/>
        </p:nvSpPr>
        <p:spPr>
          <a:xfrm>
            <a:off x="38100" y="729658"/>
            <a:ext cx="12049125" cy="713062"/>
          </a:xfrm>
          <a:prstGeom prst="rect">
            <a:avLst/>
          </a:prstGeom>
        </p:spPr>
        <p:txBody>
          <a:bodyPr vert="horz" lIns="91440" tIns="45720" rIns="91440" bIns="45720" rtlCol="0" anchor="b">
            <a:noAutofit/>
          </a:bodyPr>
          <a:lstStyle>
            <a:lvl1pPr algn="l" defTabSz="457200" rtl="0" eaLnBrk="1" latinLnBrk="0" hangingPunct="1">
              <a:lnSpc>
                <a:spcPct val="90000"/>
              </a:lnSpc>
              <a:spcBef>
                <a:spcPct val="0"/>
              </a:spcBef>
              <a:buNone/>
              <a:defRPr sz="44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cap="none" spc="-150" dirty="0"/>
              <a:t>Mtb transcriptional activity over the course of therapy is unclear</a:t>
            </a:r>
          </a:p>
        </p:txBody>
      </p:sp>
    </p:spTree>
    <p:extLst>
      <p:ext uri="{BB962C8B-B14F-4D97-AF65-F5344CB8AC3E}">
        <p14:creationId xmlns:p14="http://schemas.microsoft.com/office/powerpoint/2010/main" val="2298899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1" name="Rectangle 9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3" name="Rectangle 9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5" name="Rectangle 94">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2314433-DAB2-2441-974C-8D209FD8C6A7}"/>
              </a:ext>
            </a:extLst>
          </p:cNvPr>
          <p:cNvSpPr>
            <a:spLocks noGrp="1"/>
          </p:cNvSpPr>
          <p:nvPr>
            <p:ph type="ctrTitle"/>
          </p:nvPr>
        </p:nvSpPr>
        <p:spPr>
          <a:xfrm>
            <a:off x="609906" y="702155"/>
            <a:ext cx="3568661" cy="1269713"/>
          </a:xfrm>
        </p:spPr>
        <p:txBody>
          <a:bodyPr vert="horz" lIns="91440" tIns="45720" rIns="91440" bIns="45720" rtlCol="0" anchor="b">
            <a:normAutofit/>
          </a:bodyPr>
          <a:lstStyle/>
          <a:p>
            <a:r>
              <a:rPr lang="en-US" dirty="0"/>
              <a:t>meeting name</a:t>
            </a:r>
          </a:p>
        </p:txBody>
      </p:sp>
      <p:sp>
        <p:nvSpPr>
          <p:cNvPr id="97" name="Rectangle 96">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Subtitle 2">
            <a:extLst>
              <a:ext uri="{FF2B5EF4-FFF2-40B4-BE49-F238E27FC236}">
                <a16:creationId xmlns:a16="http://schemas.microsoft.com/office/drawing/2014/main" id="{8657DD65-3324-56F8-3EBD-70F14423F776}"/>
              </a:ext>
            </a:extLst>
          </p:cNvPr>
          <p:cNvSpPr>
            <a:spLocks noGrp="1"/>
          </p:cNvSpPr>
          <p:nvPr>
            <p:ph type="subTitle" idx="1"/>
          </p:nvPr>
        </p:nvSpPr>
        <p:spPr>
          <a:xfrm>
            <a:off x="638620" y="2217576"/>
            <a:ext cx="10887519" cy="476099"/>
          </a:xfrm>
        </p:spPr>
        <p:txBody>
          <a:bodyPr>
            <a:normAutofit/>
          </a:bodyPr>
          <a:lstStyle/>
          <a:p>
            <a:r>
              <a:rPr lang="en-US" dirty="0">
                <a:solidFill>
                  <a:schemeClr val="tx1">
                    <a:lumMod val="75000"/>
                    <a:lumOff val="25000"/>
                    <a:alpha val="75000"/>
                  </a:schemeClr>
                </a:solidFill>
              </a:rPr>
              <a:t>date</a:t>
            </a:r>
          </a:p>
        </p:txBody>
      </p:sp>
      <p:grpSp>
        <p:nvGrpSpPr>
          <p:cNvPr id="11" name="Group 10">
            <a:extLst>
              <a:ext uri="{FF2B5EF4-FFF2-40B4-BE49-F238E27FC236}">
                <a16:creationId xmlns:a16="http://schemas.microsoft.com/office/drawing/2014/main" id="{0225C774-8B82-A6D2-154C-15994EDB4003}"/>
              </a:ext>
            </a:extLst>
          </p:cNvPr>
          <p:cNvGrpSpPr/>
          <p:nvPr/>
        </p:nvGrpSpPr>
        <p:grpSpPr>
          <a:xfrm>
            <a:off x="4654296" y="2294832"/>
            <a:ext cx="6735272" cy="2087841"/>
            <a:chOff x="0" y="320923"/>
            <a:chExt cx="12192000" cy="3779351"/>
          </a:xfrm>
        </p:grpSpPr>
        <p:pic>
          <p:nvPicPr>
            <p:cNvPr id="7" name="Picture 6">
              <a:extLst>
                <a:ext uri="{FF2B5EF4-FFF2-40B4-BE49-F238E27FC236}">
                  <a16:creationId xmlns:a16="http://schemas.microsoft.com/office/drawing/2014/main" id="{AD348E86-25D1-92A4-72ED-997644D5AFAB}"/>
                </a:ext>
              </a:extLst>
            </p:cNvPr>
            <p:cNvPicPr>
              <a:picLocks noChangeAspect="1"/>
            </p:cNvPicPr>
            <p:nvPr/>
          </p:nvPicPr>
          <p:blipFill>
            <a:blip r:embed="rId2"/>
            <a:stretch>
              <a:fillRect/>
            </a:stretch>
          </p:blipFill>
          <p:spPr>
            <a:xfrm>
              <a:off x="254965" y="697736"/>
              <a:ext cx="11752027" cy="3402538"/>
            </a:xfrm>
            <a:prstGeom prst="rect">
              <a:avLst/>
            </a:prstGeom>
          </p:spPr>
        </p:pic>
        <p:pic>
          <p:nvPicPr>
            <p:cNvPr id="9" name="Picture 8">
              <a:extLst>
                <a:ext uri="{FF2B5EF4-FFF2-40B4-BE49-F238E27FC236}">
                  <a16:creationId xmlns:a16="http://schemas.microsoft.com/office/drawing/2014/main" id="{6DB67FB2-752F-1DED-2A0D-F64A140BF002}"/>
                </a:ext>
              </a:extLst>
            </p:cNvPr>
            <p:cNvPicPr>
              <a:picLocks noChangeAspect="1"/>
            </p:cNvPicPr>
            <p:nvPr/>
          </p:nvPicPr>
          <p:blipFill>
            <a:blip r:embed="rId3"/>
            <a:stretch>
              <a:fillRect/>
            </a:stretch>
          </p:blipFill>
          <p:spPr>
            <a:xfrm>
              <a:off x="0" y="320923"/>
              <a:ext cx="12192000" cy="376813"/>
            </a:xfrm>
            <a:prstGeom prst="rect">
              <a:avLst/>
            </a:prstGeom>
          </p:spPr>
        </p:pic>
      </p:grpSp>
      <p:sp>
        <p:nvSpPr>
          <p:cNvPr id="25" name="Rectangle 24">
            <a:extLst>
              <a:ext uri="{FF2B5EF4-FFF2-40B4-BE49-F238E27FC236}">
                <a16:creationId xmlns:a16="http://schemas.microsoft.com/office/drawing/2014/main" id="{D1C1818E-B095-29A6-ACD7-1D44D8EC4ACF}"/>
              </a:ext>
            </a:extLst>
          </p:cNvPr>
          <p:cNvSpPr/>
          <p:nvPr/>
        </p:nvSpPr>
        <p:spPr>
          <a:xfrm>
            <a:off x="4654296" y="4538341"/>
            <a:ext cx="6735272" cy="2093492"/>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Rectangle 30">
            <a:extLst>
              <a:ext uri="{FF2B5EF4-FFF2-40B4-BE49-F238E27FC236}">
                <a16:creationId xmlns:a16="http://schemas.microsoft.com/office/drawing/2014/main" id="{ABC571AE-EC18-C8DB-75E9-E05665C98D85}"/>
              </a:ext>
            </a:extLst>
          </p:cNvPr>
          <p:cNvSpPr/>
          <p:nvPr/>
        </p:nvSpPr>
        <p:spPr>
          <a:xfrm>
            <a:off x="4654296" y="441700"/>
            <a:ext cx="6735272" cy="153016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8186479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6" name="Picture 335">
            <a:extLst>
              <a:ext uri="{FF2B5EF4-FFF2-40B4-BE49-F238E27FC236}">
                <a16:creationId xmlns:a16="http://schemas.microsoft.com/office/drawing/2014/main" id="{0F98D6FF-A88D-C3E0-424F-DBE413A91031}"/>
              </a:ext>
            </a:extLst>
          </p:cNvPr>
          <p:cNvPicPr>
            <a:picLocks noChangeAspect="1"/>
          </p:cNvPicPr>
          <p:nvPr/>
        </p:nvPicPr>
        <p:blipFill>
          <a:blip r:embed="rId3"/>
          <a:stretch>
            <a:fillRect/>
          </a:stretch>
        </p:blipFill>
        <p:spPr>
          <a:xfrm>
            <a:off x="513750" y="1415845"/>
            <a:ext cx="11297009" cy="4721682"/>
          </a:xfrm>
          <a:prstGeom prst="rect">
            <a:avLst/>
          </a:prstGeom>
        </p:spPr>
      </p:pic>
      <p:sp>
        <p:nvSpPr>
          <p:cNvPr id="337" name="TextBox 336">
            <a:extLst>
              <a:ext uri="{FF2B5EF4-FFF2-40B4-BE49-F238E27FC236}">
                <a16:creationId xmlns:a16="http://schemas.microsoft.com/office/drawing/2014/main" id="{9E9CB346-71F0-9511-537A-B1F4B7FC0254}"/>
              </a:ext>
            </a:extLst>
          </p:cNvPr>
          <p:cNvSpPr txBox="1"/>
          <p:nvPr/>
        </p:nvSpPr>
        <p:spPr>
          <a:xfrm>
            <a:off x="0" y="6550223"/>
            <a:ext cx="3409024" cy="307777"/>
          </a:xfrm>
          <a:prstGeom prst="rect">
            <a:avLst/>
          </a:prstGeom>
          <a:noFill/>
        </p:spPr>
        <p:txBody>
          <a:bodyPr wrap="square" rtlCol="0">
            <a:spAutoFit/>
          </a:bodyPr>
          <a:lstStyle/>
          <a:p>
            <a:r>
              <a:rPr lang="en-US" sz="1400" dirty="0"/>
              <a:t>Modified from Hayden et al. 2022</a:t>
            </a:r>
          </a:p>
        </p:txBody>
      </p:sp>
      <p:sp>
        <p:nvSpPr>
          <p:cNvPr id="4" name="Title 3">
            <a:extLst>
              <a:ext uri="{FF2B5EF4-FFF2-40B4-BE49-F238E27FC236}">
                <a16:creationId xmlns:a16="http://schemas.microsoft.com/office/drawing/2014/main" id="{AC5B2F4C-E306-D177-87AF-8B17E5FA16B3}"/>
              </a:ext>
            </a:extLst>
          </p:cNvPr>
          <p:cNvSpPr txBox="1">
            <a:spLocks/>
          </p:cNvSpPr>
          <p:nvPr/>
        </p:nvSpPr>
        <p:spPr>
          <a:xfrm>
            <a:off x="575894" y="729658"/>
            <a:ext cx="11029616" cy="713062"/>
          </a:xfrm>
          <a:prstGeom prst="rect">
            <a:avLst/>
          </a:prstGeom>
        </p:spPr>
        <p:txBody>
          <a:bodyPr vert="horz" lIns="91440" tIns="45720" rIns="91440" bIns="45720" rtlCol="0" anchor="b">
            <a:noAutofit/>
          </a:bodyPr>
          <a:lstStyle>
            <a:lvl1pPr algn="l" defTabSz="457200" rtl="0" eaLnBrk="1" latinLnBrk="0" hangingPunct="1">
              <a:lnSpc>
                <a:spcPct val="90000"/>
              </a:lnSpc>
              <a:spcBef>
                <a:spcPct val="0"/>
              </a:spcBef>
              <a:buNone/>
              <a:defRPr sz="44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cap="none" dirty="0"/>
              <a:t>Genome Capture Sequencing</a:t>
            </a:r>
          </a:p>
        </p:txBody>
      </p:sp>
    </p:spTree>
    <p:extLst>
      <p:ext uri="{BB962C8B-B14F-4D97-AF65-F5344CB8AC3E}">
        <p14:creationId xmlns:p14="http://schemas.microsoft.com/office/powerpoint/2010/main" val="10953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A61F9F-037B-7A5C-5407-7E8AC655A50C}"/>
              </a:ext>
            </a:extLst>
          </p:cNvPr>
          <p:cNvPicPr>
            <a:picLocks noChangeAspect="1"/>
          </p:cNvPicPr>
          <p:nvPr/>
        </p:nvPicPr>
        <p:blipFill>
          <a:blip r:embed="rId3"/>
          <a:stretch>
            <a:fillRect/>
          </a:stretch>
        </p:blipFill>
        <p:spPr>
          <a:xfrm>
            <a:off x="566851" y="1415845"/>
            <a:ext cx="11021537" cy="4712497"/>
          </a:xfrm>
          <a:prstGeom prst="rect">
            <a:avLst/>
          </a:prstGeom>
        </p:spPr>
      </p:pic>
      <p:sp>
        <p:nvSpPr>
          <p:cNvPr id="2" name="Title 3">
            <a:extLst>
              <a:ext uri="{FF2B5EF4-FFF2-40B4-BE49-F238E27FC236}">
                <a16:creationId xmlns:a16="http://schemas.microsoft.com/office/drawing/2014/main" id="{08E0D26D-F2DA-F450-B52C-86375BFD88A5}"/>
              </a:ext>
            </a:extLst>
          </p:cNvPr>
          <p:cNvSpPr txBox="1">
            <a:spLocks/>
          </p:cNvSpPr>
          <p:nvPr/>
        </p:nvSpPr>
        <p:spPr>
          <a:xfrm>
            <a:off x="575894" y="729658"/>
            <a:ext cx="11029616" cy="713062"/>
          </a:xfrm>
          <a:prstGeom prst="rect">
            <a:avLst/>
          </a:prstGeom>
        </p:spPr>
        <p:txBody>
          <a:bodyPr vert="horz" lIns="91440" tIns="45720" rIns="91440" bIns="45720" rtlCol="0" anchor="b">
            <a:noAutofit/>
          </a:bodyPr>
          <a:lstStyle>
            <a:lvl1pPr algn="l" defTabSz="457200" rtl="0" eaLnBrk="1" latinLnBrk="0" hangingPunct="1">
              <a:lnSpc>
                <a:spcPct val="90000"/>
              </a:lnSpc>
              <a:spcBef>
                <a:spcPct val="0"/>
              </a:spcBef>
              <a:buNone/>
              <a:defRPr sz="44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cap="none" dirty="0"/>
              <a:t>Transcript Capture Sequencing (TC-Seq)</a:t>
            </a:r>
          </a:p>
        </p:txBody>
      </p:sp>
    </p:spTree>
    <p:extLst>
      <p:ext uri="{BB962C8B-B14F-4D97-AF65-F5344CB8AC3E}">
        <p14:creationId xmlns:p14="http://schemas.microsoft.com/office/powerpoint/2010/main" val="38738683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20A62743-C157-5781-B1E6-98DA8415D554}"/>
              </a:ext>
            </a:extLst>
          </p:cNvPr>
          <p:cNvSpPr>
            <a:spLocks noGrp="1"/>
          </p:cNvSpPr>
          <p:nvPr>
            <p:ph type="title"/>
          </p:nvPr>
        </p:nvSpPr>
        <p:spPr>
          <a:xfrm>
            <a:off x="575894" y="729658"/>
            <a:ext cx="11029616" cy="713062"/>
          </a:xfrm>
        </p:spPr>
        <p:txBody>
          <a:bodyPr>
            <a:noAutofit/>
          </a:bodyPr>
          <a:lstStyle/>
          <a:p>
            <a:r>
              <a:rPr lang="en-US" sz="4000" cap="none" dirty="0"/>
              <a:t>TC-Seq amplifies Mtb mRNA from mixed samples</a:t>
            </a:r>
          </a:p>
        </p:txBody>
      </p:sp>
      <p:pic>
        <p:nvPicPr>
          <p:cNvPr id="5" name="Picture 4">
            <a:extLst>
              <a:ext uri="{FF2B5EF4-FFF2-40B4-BE49-F238E27FC236}">
                <a16:creationId xmlns:a16="http://schemas.microsoft.com/office/drawing/2014/main" id="{918EA2BF-31AF-4265-4092-598C7EEFD32A}"/>
              </a:ext>
            </a:extLst>
          </p:cNvPr>
          <p:cNvPicPr>
            <a:picLocks noChangeAspect="1"/>
          </p:cNvPicPr>
          <p:nvPr/>
        </p:nvPicPr>
        <p:blipFill>
          <a:blip r:embed="rId3"/>
          <a:srcRect/>
          <a:stretch/>
        </p:blipFill>
        <p:spPr>
          <a:xfrm>
            <a:off x="204787" y="1702393"/>
            <a:ext cx="7067550" cy="4711700"/>
          </a:xfrm>
          <a:prstGeom prst="rect">
            <a:avLst/>
          </a:prstGeom>
        </p:spPr>
      </p:pic>
      <p:sp>
        <p:nvSpPr>
          <p:cNvPr id="6" name="TextBox 5">
            <a:extLst>
              <a:ext uri="{FF2B5EF4-FFF2-40B4-BE49-F238E27FC236}">
                <a16:creationId xmlns:a16="http://schemas.microsoft.com/office/drawing/2014/main" id="{923F5963-8AF9-4D54-CDE2-E4DDD4069091}"/>
              </a:ext>
            </a:extLst>
          </p:cNvPr>
          <p:cNvSpPr txBox="1"/>
          <p:nvPr/>
        </p:nvSpPr>
        <p:spPr>
          <a:xfrm>
            <a:off x="7929562" y="2600325"/>
            <a:ext cx="3053397" cy="1477328"/>
          </a:xfrm>
          <a:prstGeom prst="rect">
            <a:avLst/>
          </a:prstGeom>
          <a:noFill/>
        </p:spPr>
        <p:txBody>
          <a:bodyPr wrap="square" rtlCol="0">
            <a:spAutoFit/>
          </a:bodyPr>
          <a:lstStyle/>
          <a:p>
            <a:r>
              <a:rPr lang="en-US" dirty="0">
                <a:solidFill>
                  <a:srgbClr val="C00000"/>
                </a:solidFill>
              </a:rPr>
              <a:t>Show for proof of replication?</a:t>
            </a:r>
          </a:p>
          <a:p>
            <a:r>
              <a:rPr lang="en-US" dirty="0">
                <a:solidFill>
                  <a:srgbClr val="C00000"/>
                </a:solidFill>
              </a:rPr>
              <a:t>Could remove shape and just have two non-probed outgroups</a:t>
            </a:r>
          </a:p>
        </p:txBody>
      </p:sp>
    </p:spTree>
    <p:extLst>
      <p:ext uri="{BB962C8B-B14F-4D97-AF65-F5344CB8AC3E}">
        <p14:creationId xmlns:p14="http://schemas.microsoft.com/office/powerpoint/2010/main" val="10701986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50C4C8-6F43-2249-567E-49E097C30D6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F112CB2-3DB6-5BEB-7EBE-B55E0ACAB3AB}"/>
              </a:ext>
            </a:extLst>
          </p:cNvPr>
          <p:cNvSpPr>
            <a:spLocks noGrp="1"/>
          </p:cNvSpPr>
          <p:nvPr>
            <p:ph type="title"/>
          </p:nvPr>
        </p:nvSpPr>
        <p:spPr>
          <a:xfrm>
            <a:off x="575894" y="729658"/>
            <a:ext cx="11029616" cy="713062"/>
          </a:xfrm>
        </p:spPr>
        <p:txBody>
          <a:bodyPr>
            <a:noAutofit/>
          </a:bodyPr>
          <a:lstStyle/>
          <a:p>
            <a:r>
              <a:rPr lang="en-US" sz="4000" cap="none" dirty="0"/>
              <a:t>TC-Seq amplifies Mtb mRNA from mixed samples</a:t>
            </a:r>
          </a:p>
        </p:txBody>
      </p:sp>
      <p:pic>
        <p:nvPicPr>
          <p:cNvPr id="3" name="Picture 2">
            <a:extLst>
              <a:ext uri="{FF2B5EF4-FFF2-40B4-BE49-F238E27FC236}">
                <a16:creationId xmlns:a16="http://schemas.microsoft.com/office/drawing/2014/main" id="{797785B9-6483-C2C9-AD25-28E1FA0152E4}"/>
              </a:ext>
            </a:extLst>
          </p:cNvPr>
          <p:cNvPicPr>
            <a:picLocks noChangeAspect="1"/>
          </p:cNvPicPr>
          <p:nvPr/>
        </p:nvPicPr>
        <p:blipFill>
          <a:blip r:embed="rId3"/>
          <a:srcRect/>
          <a:stretch/>
        </p:blipFill>
        <p:spPr>
          <a:xfrm>
            <a:off x="114299" y="1563686"/>
            <a:ext cx="6591301" cy="4394200"/>
          </a:xfrm>
          <a:prstGeom prst="rect">
            <a:avLst/>
          </a:prstGeom>
        </p:spPr>
      </p:pic>
      <p:pic>
        <p:nvPicPr>
          <p:cNvPr id="6" name="Picture 5">
            <a:extLst>
              <a:ext uri="{FF2B5EF4-FFF2-40B4-BE49-F238E27FC236}">
                <a16:creationId xmlns:a16="http://schemas.microsoft.com/office/drawing/2014/main" id="{8A9998D9-B3C0-95AF-6017-DCFD21DCE3E1}"/>
              </a:ext>
            </a:extLst>
          </p:cNvPr>
          <p:cNvPicPr>
            <a:picLocks noChangeAspect="1"/>
          </p:cNvPicPr>
          <p:nvPr/>
        </p:nvPicPr>
        <p:blipFill>
          <a:blip r:embed="rId4"/>
          <a:srcRect/>
          <a:stretch/>
        </p:blipFill>
        <p:spPr>
          <a:xfrm>
            <a:off x="5491163" y="1563686"/>
            <a:ext cx="6586537" cy="4391025"/>
          </a:xfrm>
          <a:prstGeom prst="rect">
            <a:avLst/>
          </a:prstGeom>
        </p:spPr>
      </p:pic>
      <p:sp>
        <p:nvSpPr>
          <p:cNvPr id="7" name="TextBox 6">
            <a:extLst>
              <a:ext uri="{FF2B5EF4-FFF2-40B4-BE49-F238E27FC236}">
                <a16:creationId xmlns:a16="http://schemas.microsoft.com/office/drawing/2014/main" id="{A0CF07B5-76D4-4C20-41F9-6CE2083ED7AA}"/>
              </a:ext>
            </a:extLst>
          </p:cNvPr>
          <p:cNvSpPr txBox="1"/>
          <p:nvPr/>
        </p:nvSpPr>
        <p:spPr>
          <a:xfrm>
            <a:off x="728664" y="6086475"/>
            <a:ext cx="2971800" cy="369332"/>
          </a:xfrm>
          <a:prstGeom prst="rect">
            <a:avLst/>
          </a:prstGeom>
          <a:noFill/>
        </p:spPr>
        <p:txBody>
          <a:bodyPr wrap="square" rtlCol="0">
            <a:spAutoFit/>
          </a:bodyPr>
          <a:lstStyle/>
          <a:p>
            <a:r>
              <a:rPr lang="en-US" dirty="0">
                <a:solidFill>
                  <a:srgbClr val="C00000"/>
                </a:solidFill>
              </a:rPr>
              <a:t>Which graph is better?</a:t>
            </a:r>
          </a:p>
        </p:txBody>
      </p:sp>
    </p:spTree>
    <p:extLst>
      <p:ext uri="{BB962C8B-B14F-4D97-AF65-F5344CB8AC3E}">
        <p14:creationId xmlns:p14="http://schemas.microsoft.com/office/powerpoint/2010/main" val="1868597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A1AA6-51ED-0003-CAD2-5CAB91F0B04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1DC06A0-19E7-1B3A-4879-A76F7E943A32}"/>
              </a:ext>
            </a:extLst>
          </p:cNvPr>
          <p:cNvSpPr>
            <a:spLocks noGrp="1"/>
          </p:cNvSpPr>
          <p:nvPr>
            <p:ph type="title"/>
          </p:nvPr>
        </p:nvSpPr>
        <p:spPr>
          <a:xfrm>
            <a:off x="575894" y="729658"/>
            <a:ext cx="11029616" cy="713062"/>
          </a:xfrm>
        </p:spPr>
        <p:txBody>
          <a:bodyPr>
            <a:noAutofit/>
          </a:bodyPr>
          <a:lstStyle/>
          <a:p>
            <a:r>
              <a:rPr lang="en-US" sz="4000" cap="none" dirty="0"/>
              <a:t>TC-Seq amplifies Mtb mRNA from mixed samples</a:t>
            </a:r>
          </a:p>
        </p:txBody>
      </p:sp>
      <p:sp>
        <p:nvSpPr>
          <p:cNvPr id="7" name="TextBox 6">
            <a:extLst>
              <a:ext uri="{FF2B5EF4-FFF2-40B4-BE49-F238E27FC236}">
                <a16:creationId xmlns:a16="http://schemas.microsoft.com/office/drawing/2014/main" id="{32BB79ED-1FC1-BEEA-5907-7D6BA4EAF9AD}"/>
              </a:ext>
            </a:extLst>
          </p:cNvPr>
          <p:cNvSpPr txBox="1"/>
          <p:nvPr/>
        </p:nvSpPr>
        <p:spPr>
          <a:xfrm>
            <a:off x="728664" y="6086475"/>
            <a:ext cx="2971800" cy="369332"/>
          </a:xfrm>
          <a:prstGeom prst="rect">
            <a:avLst/>
          </a:prstGeom>
          <a:noFill/>
        </p:spPr>
        <p:txBody>
          <a:bodyPr wrap="square" rtlCol="0">
            <a:spAutoFit/>
          </a:bodyPr>
          <a:lstStyle/>
          <a:p>
            <a:r>
              <a:rPr lang="en-US" dirty="0">
                <a:solidFill>
                  <a:srgbClr val="C00000"/>
                </a:solidFill>
              </a:rPr>
              <a:t>Show a PCA?</a:t>
            </a:r>
          </a:p>
        </p:txBody>
      </p:sp>
      <p:pic>
        <p:nvPicPr>
          <p:cNvPr id="5" name="Picture 4">
            <a:extLst>
              <a:ext uri="{FF2B5EF4-FFF2-40B4-BE49-F238E27FC236}">
                <a16:creationId xmlns:a16="http://schemas.microsoft.com/office/drawing/2014/main" id="{0603D4C5-7CF7-1CD3-8132-AE64B7054C32}"/>
              </a:ext>
            </a:extLst>
          </p:cNvPr>
          <p:cNvPicPr>
            <a:picLocks noChangeAspect="1"/>
          </p:cNvPicPr>
          <p:nvPr/>
        </p:nvPicPr>
        <p:blipFill>
          <a:blip r:embed="rId3"/>
          <a:srcRect/>
          <a:stretch/>
        </p:blipFill>
        <p:spPr>
          <a:xfrm>
            <a:off x="2652712" y="1629410"/>
            <a:ext cx="6405562" cy="4270375"/>
          </a:xfrm>
          <a:prstGeom prst="rect">
            <a:avLst/>
          </a:prstGeom>
        </p:spPr>
      </p:pic>
    </p:spTree>
    <p:extLst>
      <p:ext uri="{BB962C8B-B14F-4D97-AF65-F5344CB8AC3E}">
        <p14:creationId xmlns:p14="http://schemas.microsoft.com/office/powerpoint/2010/main" val="33445695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9D9FB4-6E91-C211-A615-C3C5992E8F8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3F4CA89-6C43-AA37-F422-7B73F5244E2C}"/>
              </a:ext>
            </a:extLst>
          </p:cNvPr>
          <p:cNvSpPr>
            <a:spLocks noGrp="1"/>
          </p:cNvSpPr>
          <p:nvPr>
            <p:ph type="title"/>
          </p:nvPr>
        </p:nvSpPr>
        <p:spPr>
          <a:xfrm>
            <a:off x="575894" y="729658"/>
            <a:ext cx="11029616" cy="713062"/>
          </a:xfrm>
        </p:spPr>
        <p:txBody>
          <a:bodyPr>
            <a:noAutofit/>
          </a:bodyPr>
          <a:lstStyle/>
          <a:p>
            <a:r>
              <a:rPr lang="en-US" sz="4000" cap="none" dirty="0"/>
              <a:t>TC-Seq amplifies Mtb mRNA from mixed samples</a:t>
            </a:r>
          </a:p>
        </p:txBody>
      </p:sp>
      <p:pic>
        <p:nvPicPr>
          <p:cNvPr id="5" name="Picture 4">
            <a:extLst>
              <a:ext uri="{FF2B5EF4-FFF2-40B4-BE49-F238E27FC236}">
                <a16:creationId xmlns:a16="http://schemas.microsoft.com/office/drawing/2014/main" id="{1D25CDF8-30E6-2A8C-A681-1025E9B6E4DD}"/>
              </a:ext>
            </a:extLst>
          </p:cNvPr>
          <p:cNvPicPr>
            <a:picLocks noChangeAspect="1"/>
          </p:cNvPicPr>
          <p:nvPr/>
        </p:nvPicPr>
        <p:blipFill>
          <a:blip r:embed="rId3"/>
          <a:stretch>
            <a:fillRect/>
          </a:stretch>
        </p:blipFill>
        <p:spPr>
          <a:xfrm>
            <a:off x="0" y="1442720"/>
            <a:ext cx="3681010" cy="2629293"/>
          </a:xfrm>
          <a:prstGeom prst="rect">
            <a:avLst/>
          </a:prstGeom>
        </p:spPr>
      </p:pic>
      <p:pic>
        <p:nvPicPr>
          <p:cNvPr id="9" name="Picture 8">
            <a:extLst>
              <a:ext uri="{FF2B5EF4-FFF2-40B4-BE49-F238E27FC236}">
                <a16:creationId xmlns:a16="http://schemas.microsoft.com/office/drawing/2014/main" id="{71D8B152-7E42-AD2F-5876-4BD34E05C2B4}"/>
              </a:ext>
            </a:extLst>
          </p:cNvPr>
          <p:cNvPicPr>
            <a:picLocks noChangeAspect="1"/>
          </p:cNvPicPr>
          <p:nvPr/>
        </p:nvPicPr>
        <p:blipFill>
          <a:blip r:embed="rId4"/>
          <a:stretch>
            <a:fillRect/>
          </a:stretch>
        </p:blipFill>
        <p:spPr>
          <a:xfrm>
            <a:off x="3891366" y="1406992"/>
            <a:ext cx="3681010" cy="2629293"/>
          </a:xfrm>
          <a:prstGeom prst="rect">
            <a:avLst/>
          </a:prstGeom>
        </p:spPr>
      </p:pic>
      <p:pic>
        <p:nvPicPr>
          <p:cNvPr id="11" name="Picture 10">
            <a:extLst>
              <a:ext uri="{FF2B5EF4-FFF2-40B4-BE49-F238E27FC236}">
                <a16:creationId xmlns:a16="http://schemas.microsoft.com/office/drawing/2014/main" id="{D0C3DC59-9B2F-E87D-3ACC-0F8CC8CC51CB}"/>
              </a:ext>
            </a:extLst>
          </p:cNvPr>
          <p:cNvPicPr>
            <a:picLocks noChangeAspect="1"/>
          </p:cNvPicPr>
          <p:nvPr/>
        </p:nvPicPr>
        <p:blipFill>
          <a:blip r:embed="rId5"/>
          <a:stretch>
            <a:fillRect/>
          </a:stretch>
        </p:blipFill>
        <p:spPr>
          <a:xfrm>
            <a:off x="2607815" y="4172089"/>
            <a:ext cx="3681010" cy="2629293"/>
          </a:xfrm>
          <a:prstGeom prst="rect">
            <a:avLst/>
          </a:prstGeom>
        </p:spPr>
      </p:pic>
      <p:pic>
        <p:nvPicPr>
          <p:cNvPr id="13" name="Picture 12">
            <a:extLst>
              <a:ext uri="{FF2B5EF4-FFF2-40B4-BE49-F238E27FC236}">
                <a16:creationId xmlns:a16="http://schemas.microsoft.com/office/drawing/2014/main" id="{B28FA90B-BECF-40D8-401D-DD8B3D92B4FF}"/>
              </a:ext>
            </a:extLst>
          </p:cNvPr>
          <p:cNvPicPr>
            <a:picLocks noChangeAspect="1"/>
          </p:cNvPicPr>
          <p:nvPr/>
        </p:nvPicPr>
        <p:blipFill>
          <a:blip r:embed="rId6"/>
          <a:stretch>
            <a:fillRect/>
          </a:stretch>
        </p:blipFill>
        <p:spPr>
          <a:xfrm>
            <a:off x="6660300" y="4172089"/>
            <a:ext cx="3681010" cy="2629293"/>
          </a:xfrm>
          <a:prstGeom prst="rect">
            <a:avLst/>
          </a:prstGeom>
        </p:spPr>
      </p:pic>
      <p:pic>
        <p:nvPicPr>
          <p:cNvPr id="15" name="Picture 14">
            <a:extLst>
              <a:ext uri="{FF2B5EF4-FFF2-40B4-BE49-F238E27FC236}">
                <a16:creationId xmlns:a16="http://schemas.microsoft.com/office/drawing/2014/main" id="{EEBD1905-4EA8-B744-AFEB-21EFE5A02B57}"/>
              </a:ext>
            </a:extLst>
          </p:cNvPr>
          <p:cNvPicPr>
            <a:picLocks noChangeAspect="1"/>
          </p:cNvPicPr>
          <p:nvPr/>
        </p:nvPicPr>
        <p:blipFill>
          <a:blip r:embed="rId7"/>
          <a:stretch>
            <a:fillRect/>
          </a:stretch>
        </p:blipFill>
        <p:spPr>
          <a:xfrm>
            <a:off x="7771884" y="1371264"/>
            <a:ext cx="3681010" cy="2629293"/>
          </a:xfrm>
          <a:prstGeom prst="rect">
            <a:avLst/>
          </a:prstGeom>
        </p:spPr>
      </p:pic>
      <p:sp>
        <p:nvSpPr>
          <p:cNvPr id="16" name="TextBox 15">
            <a:extLst>
              <a:ext uri="{FF2B5EF4-FFF2-40B4-BE49-F238E27FC236}">
                <a16:creationId xmlns:a16="http://schemas.microsoft.com/office/drawing/2014/main" id="{5DDF71EE-4CA5-DC5E-D158-D8043BA47F1F}"/>
              </a:ext>
            </a:extLst>
          </p:cNvPr>
          <p:cNvSpPr txBox="1"/>
          <p:nvPr/>
        </p:nvSpPr>
        <p:spPr>
          <a:xfrm>
            <a:off x="157163" y="4829175"/>
            <a:ext cx="2176221" cy="369332"/>
          </a:xfrm>
          <a:prstGeom prst="rect">
            <a:avLst/>
          </a:prstGeom>
          <a:noFill/>
        </p:spPr>
        <p:txBody>
          <a:bodyPr wrap="square" rtlCol="0">
            <a:spAutoFit/>
          </a:bodyPr>
          <a:lstStyle/>
          <a:p>
            <a:r>
              <a:rPr lang="en-US" dirty="0">
                <a:solidFill>
                  <a:srgbClr val="C00000"/>
                </a:solidFill>
              </a:rPr>
              <a:t>Volcano plot?</a:t>
            </a:r>
          </a:p>
        </p:txBody>
      </p:sp>
    </p:spTree>
    <p:extLst>
      <p:ext uri="{BB962C8B-B14F-4D97-AF65-F5344CB8AC3E}">
        <p14:creationId xmlns:p14="http://schemas.microsoft.com/office/powerpoint/2010/main" val="33584289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381C5-9733-161C-66E9-52466093931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FFD08B1-B29F-BE52-EABD-10CAF277171D}"/>
              </a:ext>
            </a:extLst>
          </p:cNvPr>
          <p:cNvSpPr>
            <a:spLocks noGrp="1"/>
          </p:cNvSpPr>
          <p:nvPr>
            <p:ph type="title"/>
          </p:nvPr>
        </p:nvSpPr>
        <p:spPr>
          <a:xfrm>
            <a:off x="575894" y="729658"/>
            <a:ext cx="11029616" cy="713062"/>
          </a:xfrm>
        </p:spPr>
        <p:txBody>
          <a:bodyPr>
            <a:noAutofit/>
          </a:bodyPr>
          <a:lstStyle/>
          <a:p>
            <a:r>
              <a:rPr lang="en-US" sz="4000" cap="none" dirty="0"/>
              <a:t>TC-Seq amplifies Mtb mRNA from mixed samples</a:t>
            </a:r>
          </a:p>
        </p:txBody>
      </p:sp>
      <p:sp>
        <p:nvSpPr>
          <p:cNvPr id="7" name="TextBox 6">
            <a:extLst>
              <a:ext uri="{FF2B5EF4-FFF2-40B4-BE49-F238E27FC236}">
                <a16:creationId xmlns:a16="http://schemas.microsoft.com/office/drawing/2014/main" id="{27726B02-0CFB-B9E2-7FCF-2673EAFC79B6}"/>
              </a:ext>
            </a:extLst>
          </p:cNvPr>
          <p:cNvSpPr txBox="1"/>
          <p:nvPr/>
        </p:nvSpPr>
        <p:spPr>
          <a:xfrm>
            <a:off x="728664" y="6086475"/>
            <a:ext cx="2971800" cy="369332"/>
          </a:xfrm>
          <a:prstGeom prst="rect">
            <a:avLst/>
          </a:prstGeom>
          <a:noFill/>
        </p:spPr>
        <p:txBody>
          <a:bodyPr wrap="square" rtlCol="0">
            <a:spAutoFit/>
          </a:bodyPr>
          <a:lstStyle/>
          <a:p>
            <a:r>
              <a:rPr lang="en-US" dirty="0">
                <a:solidFill>
                  <a:srgbClr val="C00000"/>
                </a:solidFill>
              </a:rPr>
              <a:t>Show marmosets?</a:t>
            </a:r>
          </a:p>
        </p:txBody>
      </p:sp>
      <p:pic>
        <p:nvPicPr>
          <p:cNvPr id="9" name="Picture 8">
            <a:extLst>
              <a:ext uri="{FF2B5EF4-FFF2-40B4-BE49-F238E27FC236}">
                <a16:creationId xmlns:a16="http://schemas.microsoft.com/office/drawing/2014/main" id="{80E349AC-B6F0-D5E7-923F-D5F3879EE777}"/>
              </a:ext>
            </a:extLst>
          </p:cNvPr>
          <p:cNvPicPr>
            <a:picLocks noChangeAspect="1"/>
          </p:cNvPicPr>
          <p:nvPr/>
        </p:nvPicPr>
        <p:blipFill>
          <a:blip r:embed="rId3"/>
          <a:stretch>
            <a:fillRect/>
          </a:stretch>
        </p:blipFill>
        <p:spPr>
          <a:xfrm>
            <a:off x="238123" y="1605597"/>
            <a:ext cx="6477001" cy="4318001"/>
          </a:xfrm>
          <a:prstGeom prst="rect">
            <a:avLst/>
          </a:prstGeom>
        </p:spPr>
      </p:pic>
      <p:pic>
        <p:nvPicPr>
          <p:cNvPr id="11" name="Picture 10">
            <a:extLst>
              <a:ext uri="{FF2B5EF4-FFF2-40B4-BE49-F238E27FC236}">
                <a16:creationId xmlns:a16="http://schemas.microsoft.com/office/drawing/2014/main" id="{066E9207-62DC-4B38-F619-0F55EF5F06DE}"/>
              </a:ext>
            </a:extLst>
          </p:cNvPr>
          <p:cNvPicPr>
            <a:picLocks noChangeAspect="1"/>
          </p:cNvPicPr>
          <p:nvPr/>
        </p:nvPicPr>
        <p:blipFill>
          <a:blip r:embed="rId4"/>
          <a:stretch>
            <a:fillRect/>
          </a:stretch>
        </p:blipFill>
        <p:spPr>
          <a:xfrm>
            <a:off x="5476876" y="1605596"/>
            <a:ext cx="6477001" cy="4318001"/>
          </a:xfrm>
          <a:prstGeom prst="rect">
            <a:avLst/>
          </a:prstGeom>
        </p:spPr>
      </p:pic>
    </p:spTree>
    <p:extLst>
      <p:ext uri="{BB962C8B-B14F-4D97-AF65-F5344CB8AC3E}">
        <p14:creationId xmlns:p14="http://schemas.microsoft.com/office/powerpoint/2010/main" val="19957321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1CD093-8A30-BA73-E65A-1525D0EA6A13}"/>
            </a:ext>
          </a:extLst>
        </p:cNvPr>
        <p:cNvGrpSpPr/>
        <p:nvPr/>
      </p:nvGrpSpPr>
      <p:grpSpPr>
        <a:xfrm>
          <a:off x="0" y="0"/>
          <a:ext cx="0" cy="0"/>
          <a:chOff x="0" y="0"/>
          <a:chExt cx="0" cy="0"/>
        </a:xfrm>
      </p:grpSpPr>
      <p:sp>
        <p:nvSpPr>
          <p:cNvPr id="3" name="Title 3">
            <a:extLst>
              <a:ext uri="{FF2B5EF4-FFF2-40B4-BE49-F238E27FC236}">
                <a16:creationId xmlns:a16="http://schemas.microsoft.com/office/drawing/2014/main" id="{373813AD-9D10-268E-1DA1-E6BE91C2B52C}"/>
              </a:ext>
            </a:extLst>
          </p:cNvPr>
          <p:cNvSpPr>
            <a:spLocks noGrp="1"/>
          </p:cNvSpPr>
          <p:nvPr>
            <p:ph type="title"/>
          </p:nvPr>
        </p:nvSpPr>
        <p:spPr>
          <a:xfrm>
            <a:off x="575894" y="729658"/>
            <a:ext cx="11029616" cy="713062"/>
          </a:xfrm>
        </p:spPr>
        <p:txBody>
          <a:bodyPr>
            <a:noAutofit/>
          </a:bodyPr>
          <a:lstStyle/>
          <a:p>
            <a:r>
              <a:rPr lang="en-US" sz="4000" cap="none" dirty="0"/>
              <a:t>Conclusions</a:t>
            </a:r>
          </a:p>
        </p:txBody>
      </p:sp>
      <p:sp>
        <p:nvSpPr>
          <p:cNvPr id="2" name="Content Placeholder 2">
            <a:extLst>
              <a:ext uri="{FF2B5EF4-FFF2-40B4-BE49-F238E27FC236}">
                <a16:creationId xmlns:a16="http://schemas.microsoft.com/office/drawing/2014/main" id="{CE60AADF-9BB3-B323-50C8-D1942C0ED58E}"/>
              </a:ext>
            </a:extLst>
          </p:cNvPr>
          <p:cNvSpPr txBox="1">
            <a:spLocks/>
          </p:cNvSpPr>
          <p:nvPr/>
        </p:nvSpPr>
        <p:spPr>
          <a:xfrm>
            <a:off x="242888" y="1800225"/>
            <a:ext cx="11367919" cy="4175125"/>
          </a:xfrm>
          <a:prstGeom prst="rect">
            <a:avLst/>
          </a:prstGeom>
        </p:spPr>
        <p:txBody>
          <a:bodyPr/>
          <a:lstStyle>
            <a:lvl1pPr marL="306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400" dirty="0">
                <a:solidFill>
                  <a:schemeClr val="tx1"/>
                </a:solidFill>
              </a:rPr>
              <a:t>Bacterial activity (RNA signatures) is a potential marker for TB treatment outcome</a:t>
            </a:r>
          </a:p>
          <a:p>
            <a:r>
              <a:rPr lang="en-US" sz="2400" dirty="0">
                <a:solidFill>
                  <a:schemeClr val="tx1"/>
                </a:solidFill>
              </a:rPr>
              <a:t>Sputum samples from the Predict TB trial can help address the questions:</a:t>
            </a:r>
          </a:p>
          <a:p>
            <a:pPr lvl="1"/>
            <a:r>
              <a:rPr kumimoji="0" lang="en-US" sz="2400" b="0" i="0" u="none" strike="noStrike" kern="1200" cap="none" spc="0" normalizeH="0" baseline="0" noProof="0" dirty="0">
                <a:ln>
                  <a:noFill/>
                </a:ln>
                <a:solidFill>
                  <a:schemeClr val="tx1"/>
                </a:solidFill>
                <a:effectLst/>
                <a:uLnTx/>
                <a:uFillTx/>
                <a:latin typeface="Aptos" panose="02110004020202020204"/>
                <a:ea typeface="+mn-ea"/>
                <a:cs typeface="+mn-cs"/>
              </a:rPr>
              <a:t>What is the transcriptional activity of </a:t>
            </a:r>
            <a:r>
              <a:rPr lang="en-US" sz="2400" dirty="0">
                <a:solidFill>
                  <a:schemeClr val="tx1"/>
                </a:solidFill>
                <a:latin typeface="Aptos" panose="02110004020202020204"/>
                <a:ea typeface="+mn-ea"/>
                <a:cs typeface="+mn-cs"/>
              </a:rPr>
              <a:t>Mtb in vivo?</a:t>
            </a:r>
            <a:endParaRPr kumimoji="0" lang="en-US" sz="2400" b="0" i="0" u="none" strike="noStrike" kern="1200" cap="none" spc="0" normalizeH="0" baseline="0" noProof="0" dirty="0">
              <a:ln>
                <a:noFill/>
              </a:ln>
              <a:solidFill>
                <a:schemeClr val="tx1"/>
              </a:solidFill>
              <a:effectLst/>
              <a:uLnTx/>
              <a:uFillTx/>
              <a:latin typeface="Aptos" panose="02110004020202020204"/>
              <a:ea typeface="+mn-ea"/>
              <a:cs typeface="+mn-cs"/>
            </a:endParaRPr>
          </a:p>
          <a:p>
            <a:pPr lvl="1"/>
            <a:r>
              <a:rPr kumimoji="0" lang="en-US" sz="2400" b="0" i="0" u="none" strike="noStrike" kern="1200" cap="none" spc="0" normalizeH="0" baseline="0" noProof="0" dirty="0">
                <a:ln>
                  <a:noFill/>
                </a:ln>
                <a:solidFill>
                  <a:schemeClr val="tx1"/>
                </a:solidFill>
                <a:effectLst/>
                <a:uLnTx/>
                <a:uFillTx/>
                <a:latin typeface="Aptos" panose="02110004020202020204"/>
                <a:ea typeface="+mn-ea"/>
                <a:cs typeface="+mn-cs"/>
              </a:rPr>
              <a:t>How do relapse strains differ from cure strains?</a:t>
            </a:r>
            <a:endParaRPr lang="en-US" sz="2200" dirty="0">
              <a:solidFill>
                <a:schemeClr val="tx1"/>
              </a:solidFill>
            </a:endParaRPr>
          </a:p>
          <a:p>
            <a:r>
              <a:rPr lang="en-US" sz="2400" dirty="0">
                <a:solidFill>
                  <a:schemeClr val="tx1"/>
                </a:solidFill>
              </a:rPr>
              <a:t>Transcript Capture Sequencing (TC-Seq) successfully enriches for Mtb mRNA in sputum (and marmoset samples?)</a:t>
            </a:r>
          </a:p>
        </p:txBody>
      </p:sp>
    </p:spTree>
    <p:extLst>
      <p:ext uri="{BB962C8B-B14F-4D97-AF65-F5344CB8AC3E}">
        <p14:creationId xmlns:p14="http://schemas.microsoft.com/office/powerpoint/2010/main" val="29215623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790230-60B6-624E-9D9A-EE04081EFF8E}"/>
            </a:ext>
          </a:extLst>
        </p:cNvPr>
        <p:cNvGrpSpPr/>
        <p:nvPr/>
      </p:nvGrpSpPr>
      <p:grpSpPr>
        <a:xfrm>
          <a:off x="0" y="0"/>
          <a:ext cx="0" cy="0"/>
          <a:chOff x="0" y="0"/>
          <a:chExt cx="0" cy="0"/>
        </a:xfrm>
      </p:grpSpPr>
      <p:sp>
        <p:nvSpPr>
          <p:cNvPr id="3" name="Title 3">
            <a:extLst>
              <a:ext uri="{FF2B5EF4-FFF2-40B4-BE49-F238E27FC236}">
                <a16:creationId xmlns:a16="http://schemas.microsoft.com/office/drawing/2014/main" id="{65AC20EC-FB3D-AA97-AFB1-D4D8C0959BB1}"/>
              </a:ext>
            </a:extLst>
          </p:cNvPr>
          <p:cNvSpPr>
            <a:spLocks noGrp="1"/>
          </p:cNvSpPr>
          <p:nvPr>
            <p:ph type="title"/>
          </p:nvPr>
        </p:nvSpPr>
        <p:spPr>
          <a:xfrm>
            <a:off x="575894" y="729658"/>
            <a:ext cx="11029616" cy="713062"/>
          </a:xfrm>
        </p:spPr>
        <p:txBody>
          <a:bodyPr>
            <a:noAutofit/>
          </a:bodyPr>
          <a:lstStyle/>
          <a:p>
            <a:r>
              <a:rPr lang="en-US" sz="4000" cap="none" dirty="0"/>
              <a:t>Thank you!</a:t>
            </a:r>
          </a:p>
        </p:txBody>
      </p:sp>
      <p:sp>
        <p:nvSpPr>
          <p:cNvPr id="2" name="TextBox 1">
            <a:extLst>
              <a:ext uri="{FF2B5EF4-FFF2-40B4-BE49-F238E27FC236}">
                <a16:creationId xmlns:a16="http://schemas.microsoft.com/office/drawing/2014/main" id="{583ADBA7-CC84-2523-F367-93FF1BF2388B}"/>
              </a:ext>
            </a:extLst>
          </p:cNvPr>
          <p:cNvSpPr txBox="1"/>
          <p:nvPr/>
        </p:nvSpPr>
        <p:spPr>
          <a:xfrm>
            <a:off x="414338" y="1750741"/>
            <a:ext cx="2687444" cy="4247317"/>
          </a:xfrm>
          <a:prstGeom prst="rect">
            <a:avLst/>
          </a:prstGeom>
          <a:noFill/>
        </p:spPr>
        <p:txBody>
          <a:bodyPr wrap="square" rtlCol="0">
            <a:spAutoFit/>
          </a:bodyPr>
          <a:lstStyle/>
          <a:p>
            <a:r>
              <a:rPr lang="en-US" b="1" u="sng" dirty="0"/>
              <a:t>Sherman Lab</a:t>
            </a:r>
          </a:p>
          <a:p>
            <a:r>
              <a:rPr lang="en-US" dirty="0"/>
              <a:t>David Sherman</a:t>
            </a:r>
          </a:p>
          <a:p>
            <a:r>
              <a:rPr lang="en-US" dirty="0"/>
              <a:t>Mark Jones</a:t>
            </a:r>
          </a:p>
          <a:p>
            <a:r>
              <a:rPr lang="en-US" dirty="0"/>
              <a:t>Jessica Assadi </a:t>
            </a:r>
          </a:p>
          <a:p>
            <a:r>
              <a:rPr lang="en-US" dirty="0"/>
              <a:t>Kristin Adams</a:t>
            </a:r>
          </a:p>
          <a:p>
            <a:r>
              <a:rPr lang="en-US" dirty="0"/>
              <a:t>Hassan </a:t>
            </a:r>
            <a:r>
              <a:rPr lang="en-US" dirty="0" err="1"/>
              <a:t>Eldesouky</a:t>
            </a:r>
            <a:endParaRPr lang="en-US" dirty="0"/>
          </a:p>
          <a:p>
            <a:r>
              <a:rPr lang="en-US" dirty="0" err="1"/>
              <a:t>Laarni</a:t>
            </a:r>
            <a:r>
              <a:rPr lang="en-US" dirty="0"/>
              <a:t> Aguila </a:t>
            </a:r>
          </a:p>
          <a:p>
            <a:r>
              <a:rPr lang="en-US" dirty="0"/>
              <a:t>Lance Fredericks</a:t>
            </a:r>
          </a:p>
          <a:p>
            <a:r>
              <a:rPr lang="en-US" dirty="0"/>
              <a:t>Jose Manuel </a:t>
            </a:r>
            <a:r>
              <a:rPr lang="en-US" dirty="0" err="1"/>
              <a:t>Ezquerra</a:t>
            </a:r>
            <a:r>
              <a:rPr lang="en-US" dirty="0"/>
              <a:t> </a:t>
            </a:r>
            <a:r>
              <a:rPr lang="en-US" dirty="0" err="1"/>
              <a:t>Aznarez</a:t>
            </a:r>
            <a:endParaRPr lang="en-US" dirty="0"/>
          </a:p>
          <a:p>
            <a:r>
              <a:rPr lang="en-US" dirty="0"/>
              <a:t>Justin </a:t>
            </a:r>
            <a:r>
              <a:rPr lang="en-US" dirty="0" err="1"/>
              <a:t>Brache</a:t>
            </a:r>
            <a:endParaRPr lang="en-US" dirty="0"/>
          </a:p>
          <a:p>
            <a:r>
              <a:rPr lang="en-US" dirty="0"/>
              <a:t>Annie Squires</a:t>
            </a:r>
          </a:p>
          <a:p>
            <a:endParaRPr lang="en-US" dirty="0"/>
          </a:p>
          <a:p>
            <a:endParaRPr lang="en-US" dirty="0"/>
          </a:p>
          <a:p>
            <a:r>
              <a:rPr lang="en-US" dirty="0"/>
              <a:t>Bob Morrison</a:t>
            </a:r>
          </a:p>
        </p:txBody>
      </p:sp>
      <p:sp>
        <p:nvSpPr>
          <p:cNvPr id="4" name="TextBox 3">
            <a:extLst>
              <a:ext uri="{FF2B5EF4-FFF2-40B4-BE49-F238E27FC236}">
                <a16:creationId xmlns:a16="http://schemas.microsoft.com/office/drawing/2014/main" id="{FAE923CE-836E-7795-4FD3-8217503C2804}"/>
              </a:ext>
            </a:extLst>
          </p:cNvPr>
          <p:cNvSpPr txBox="1"/>
          <p:nvPr/>
        </p:nvSpPr>
        <p:spPr>
          <a:xfrm>
            <a:off x="3286971" y="3902642"/>
            <a:ext cx="2687444" cy="2031325"/>
          </a:xfrm>
          <a:prstGeom prst="rect">
            <a:avLst/>
          </a:prstGeom>
          <a:noFill/>
        </p:spPr>
        <p:txBody>
          <a:bodyPr wrap="square" rtlCol="0">
            <a:spAutoFit/>
          </a:bodyPr>
          <a:lstStyle/>
          <a:p>
            <a:r>
              <a:rPr lang="en-US" b="1" u="sng" dirty="0"/>
              <a:t>Thesis Committee</a:t>
            </a:r>
          </a:p>
          <a:p>
            <a:r>
              <a:rPr lang="en-US" dirty="0" err="1"/>
              <a:t>Shuyi</a:t>
            </a:r>
            <a:r>
              <a:rPr lang="en-US" dirty="0"/>
              <a:t> Ma</a:t>
            </a:r>
          </a:p>
          <a:p>
            <a:r>
              <a:rPr lang="en-US" dirty="0"/>
              <a:t>Chetan Seshadri</a:t>
            </a:r>
          </a:p>
          <a:p>
            <a:r>
              <a:rPr lang="en-US" dirty="0"/>
              <a:t>Matt </a:t>
            </a:r>
            <a:r>
              <a:rPr lang="en-US" dirty="0" err="1"/>
              <a:t>Parsek</a:t>
            </a:r>
            <a:endParaRPr lang="en-US" dirty="0"/>
          </a:p>
          <a:p>
            <a:r>
              <a:rPr lang="en-US" dirty="0"/>
              <a:t>Josh Woodward</a:t>
            </a:r>
          </a:p>
          <a:p>
            <a:r>
              <a:rPr lang="en-US" dirty="0"/>
              <a:t>Alison </a:t>
            </a:r>
            <a:r>
              <a:rPr lang="en-US" dirty="0" err="1"/>
              <a:t>Fohner</a:t>
            </a:r>
            <a:endParaRPr lang="en-US" dirty="0"/>
          </a:p>
          <a:p>
            <a:endParaRPr lang="en-US" dirty="0"/>
          </a:p>
        </p:txBody>
      </p:sp>
      <p:pic>
        <p:nvPicPr>
          <p:cNvPr id="5" name="Picture 4" descr="A group of people sitting at a long table&#10;&#10;Description automatically generated">
            <a:extLst>
              <a:ext uri="{FF2B5EF4-FFF2-40B4-BE49-F238E27FC236}">
                <a16:creationId xmlns:a16="http://schemas.microsoft.com/office/drawing/2014/main" id="{81069F5D-D49D-F85F-1722-49FF4BBD1785}"/>
              </a:ext>
            </a:extLst>
          </p:cNvPr>
          <p:cNvPicPr>
            <a:picLocks noChangeAspect="1"/>
          </p:cNvPicPr>
          <p:nvPr/>
        </p:nvPicPr>
        <p:blipFill>
          <a:blip r:embed="rId3"/>
          <a:stretch>
            <a:fillRect/>
          </a:stretch>
        </p:blipFill>
        <p:spPr>
          <a:xfrm>
            <a:off x="6829822" y="1448934"/>
            <a:ext cx="3680562" cy="4907416"/>
          </a:xfrm>
          <a:prstGeom prst="rect">
            <a:avLst/>
          </a:prstGeom>
        </p:spPr>
      </p:pic>
      <p:pic>
        <p:nvPicPr>
          <p:cNvPr id="6" name="Picture 5" descr="A person wearing a black shirt&#10;&#10;Description automatically generated">
            <a:extLst>
              <a:ext uri="{FF2B5EF4-FFF2-40B4-BE49-F238E27FC236}">
                <a16:creationId xmlns:a16="http://schemas.microsoft.com/office/drawing/2014/main" id="{B317BFE8-1F93-E02D-D3D9-32859981A8F6}"/>
              </a:ext>
            </a:extLst>
          </p:cNvPr>
          <p:cNvPicPr>
            <a:picLocks noChangeAspect="1"/>
          </p:cNvPicPr>
          <p:nvPr/>
        </p:nvPicPr>
        <p:blipFill>
          <a:blip r:embed="rId4"/>
          <a:stretch>
            <a:fillRect/>
          </a:stretch>
        </p:blipFill>
        <p:spPr>
          <a:xfrm rot="20151586" flipH="1">
            <a:off x="6898637" y="4035232"/>
            <a:ext cx="694819" cy="2601336"/>
          </a:xfrm>
          <a:prstGeom prst="rect">
            <a:avLst/>
          </a:prstGeom>
        </p:spPr>
      </p:pic>
      <p:sp>
        <p:nvSpPr>
          <p:cNvPr id="7" name="TextBox 6">
            <a:extLst>
              <a:ext uri="{FF2B5EF4-FFF2-40B4-BE49-F238E27FC236}">
                <a16:creationId xmlns:a16="http://schemas.microsoft.com/office/drawing/2014/main" id="{68F12F9C-0FF5-7927-5FF3-392D5EC90151}"/>
              </a:ext>
            </a:extLst>
          </p:cNvPr>
          <p:cNvSpPr txBox="1"/>
          <p:nvPr/>
        </p:nvSpPr>
        <p:spPr>
          <a:xfrm>
            <a:off x="3297043" y="1750741"/>
            <a:ext cx="2687444" cy="1754326"/>
          </a:xfrm>
          <a:prstGeom prst="rect">
            <a:avLst/>
          </a:prstGeom>
          <a:noFill/>
        </p:spPr>
        <p:txBody>
          <a:bodyPr wrap="square" rtlCol="0">
            <a:spAutoFit/>
          </a:bodyPr>
          <a:lstStyle/>
          <a:p>
            <a:r>
              <a:rPr lang="en-US" b="1" u="sng" dirty="0" err="1"/>
              <a:t>PredictTB</a:t>
            </a:r>
            <a:r>
              <a:rPr lang="en-US" b="1" u="sng" dirty="0"/>
              <a:t> </a:t>
            </a:r>
          </a:p>
          <a:p>
            <a:r>
              <a:rPr lang="en-US" dirty="0"/>
              <a:t>Shawn Yu</a:t>
            </a:r>
          </a:p>
          <a:p>
            <a:r>
              <a:rPr lang="en-US" dirty="0" err="1"/>
              <a:t>Taeksun</a:t>
            </a:r>
            <a:r>
              <a:rPr lang="en-US" dirty="0"/>
              <a:t> Song</a:t>
            </a:r>
          </a:p>
          <a:p>
            <a:r>
              <a:rPr lang="en-US" dirty="0"/>
              <a:t>Barry Clifton</a:t>
            </a:r>
          </a:p>
          <a:p>
            <a:r>
              <a:rPr lang="en-US" dirty="0"/>
              <a:t>Robert Wilkinson</a:t>
            </a:r>
          </a:p>
          <a:p>
            <a:r>
              <a:rPr lang="en-US" dirty="0"/>
              <a:t>Laura Via</a:t>
            </a:r>
          </a:p>
        </p:txBody>
      </p:sp>
    </p:spTree>
    <p:extLst>
      <p:ext uri="{BB962C8B-B14F-4D97-AF65-F5344CB8AC3E}">
        <p14:creationId xmlns:p14="http://schemas.microsoft.com/office/powerpoint/2010/main" val="1520901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2BC16-D229-5A8B-F6C9-3F3AEBE7AB2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8E4DFFD-5EC8-983F-236F-C90207211078}"/>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310832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9BC33-6309-6A96-AC94-D046E4A7AF21}"/>
              </a:ext>
            </a:extLst>
          </p:cNvPr>
          <p:cNvSpPr>
            <a:spLocks noGrp="1"/>
          </p:cNvSpPr>
          <p:nvPr>
            <p:ph type="ctrTitle"/>
          </p:nvPr>
        </p:nvSpPr>
        <p:spPr/>
        <p:txBody>
          <a:bodyPr/>
          <a:lstStyle/>
          <a:p>
            <a:r>
              <a:rPr lang="en-US" dirty="0"/>
              <a:t>Presentation Title</a:t>
            </a:r>
          </a:p>
        </p:txBody>
      </p:sp>
      <p:sp>
        <p:nvSpPr>
          <p:cNvPr id="3" name="Subtitle 2">
            <a:extLst>
              <a:ext uri="{FF2B5EF4-FFF2-40B4-BE49-F238E27FC236}">
                <a16:creationId xmlns:a16="http://schemas.microsoft.com/office/drawing/2014/main" id="{7286E886-BACD-C2ED-CCB8-563C78BCB441}"/>
              </a:ext>
            </a:extLst>
          </p:cNvPr>
          <p:cNvSpPr>
            <a:spLocks noGrp="1"/>
          </p:cNvSpPr>
          <p:nvPr>
            <p:ph type="subTitle" idx="1"/>
          </p:nvPr>
        </p:nvSpPr>
        <p:spPr/>
        <p:txBody>
          <a:bodyPr/>
          <a:lstStyle/>
          <a:p>
            <a:r>
              <a:rPr lang="en-US" dirty="0"/>
              <a:t>Presenter Name</a:t>
            </a:r>
          </a:p>
        </p:txBody>
      </p:sp>
    </p:spTree>
    <p:extLst>
      <p:ext uri="{BB962C8B-B14F-4D97-AF65-F5344CB8AC3E}">
        <p14:creationId xmlns:p14="http://schemas.microsoft.com/office/powerpoint/2010/main" val="35416417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B8675-CA58-6E6A-AAF9-60F96EAB32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A70236-39F0-81A3-74A9-E2A8E104B7D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7E084F8-7A3A-D064-DAD3-CE109A5FB32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563391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1FD1F-71D5-E8F3-17C4-1C1E8CC780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7B8ABB-0C5C-00D9-AB66-5CBD4626F5C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FF940B3-2952-493B-DC32-4E9D1CCB24F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779246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F0E480-7330-025E-64E0-E9DA1D8860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BC0A85-9868-351B-D173-0AE6CAE94DE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5FC1DBB-97E4-FAF1-3ADF-29BFB203C5C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93906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BE42E-EFC1-07C5-8A32-817B6B3398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FDD6C5-0937-C16F-77B3-1F586BBA90F7}"/>
              </a:ext>
            </a:extLst>
          </p:cNvPr>
          <p:cNvSpPr>
            <a:spLocks noGrp="1"/>
          </p:cNvSpPr>
          <p:nvPr>
            <p:ph type="ctrTitle"/>
          </p:nvPr>
        </p:nvSpPr>
        <p:spPr/>
        <p:txBody>
          <a:bodyPr>
            <a:normAutofit fontScale="90000"/>
          </a:bodyPr>
          <a:lstStyle/>
          <a:p>
            <a:r>
              <a:rPr lang="en-US" sz="3600" dirty="0"/>
              <a:t>The transcriptional activity of </a:t>
            </a:r>
            <a:r>
              <a:rPr lang="en-US" sz="3600" i="1" dirty="0"/>
              <a:t>Mycobacterium tuberculosis</a:t>
            </a:r>
            <a:r>
              <a:rPr lang="en-US" sz="3600" dirty="0"/>
              <a:t> in vivo and its influence on treatment outcome</a:t>
            </a:r>
            <a:endParaRPr lang="en-US" dirty="0"/>
          </a:p>
        </p:txBody>
      </p:sp>
      <p:sp>
        <p:nvSpPr>
          <p:cNvPr id="3" name="Subtitle 2">
            <a:extLst>
              <a:ext uri="{FF2B5EF4-FFF2-40B4-BE49-F238E27FC236}">
                <a16:creationId xmlns:a16="http://schemas.microsoft.com/office/drawing/2014/main" id="{334DF6A3-936A-3CFF-A74C-00C66F216789}"/>
              </a:ext>
            </a:extLst>
          </p:cNvPr>
          <p:cNvSpPr>
            <a:spLocks noGrp="1"/>
          </p:cNvSpPr>
          <p:nvPr>
            <p:ph type="subTitle" idx="1"/>
          </p:nvPr>
        </p:nvSpPr>
        <p:spPr>
          <a:xfrm>
            <a:off x="581194" y="2495445"/>
            <a:ext cx="10993546" cy="1079028"/>
          </a:xfrm>
        </p:spPr>
        <p:txBody>
          <a:bodyPr>
            <a:normAutofit/>
          </a:bodyPr>
          <a:lstStyle/>
          <a:p>
            <a:r>
              <a:rPr lang="en-US" dirty="0"/>
              <a:t>Eleanor </a:t>
            </a:r>
            <a:r>
              <a:rPr lang="en-US" dirty="0" err="1"/>
              <a:t>lamont</a:t>
            </a:r>
            <a:endParaRPr lang="en-US" dirty="0"/>
          </a:p>
          <a:p>
            <a:r>
              <a:rPr lang="en-US" dirty="0"/>
              <a:t>Sherman lab </a:t>
            </a:r>
            <a:r>
              <a:rPr lang="en-US" dirty="0" err="1"/>
              <a:t>uw</a:t>
            </a:r>
            <a:endParaRPr lang="en-US" dirty="0"/>
          </a:p>
        </p:txBody>
      </p:sp>
      <p:pic>
        <p:nvPicPr>
          <p:cNvPr id="7" name="Picture 6">
            <a:extLst>
              <a:ext uri="{FF2B5EF4-FFF2-40B4-BE49-F238E27FC236}">
                <a16:creationId xmlns:a16="http://schemas.microsoft.com/office/drawing/2014/main" id="{C9F2236C-4948-D0F7-1748-3E263A6E00EC}"/>
              </a:ext>
            </a:extLst>
          </p:cNvPr>
          <p:cNvPicPr>
            <a:picLocks noChangeAspect="1"/>
          </p:cNvPicPr>
          <p:nvPr/>
        </p:nvPicPr>
        <p:blipFill>
          <a:blip r:embed="rId2"/>
          <a:stretch>
            <a:fillRect/>
          </a:stretch>
        </p:blipFill>
        <p:spPr>
          <a:xfrm>
            <a:off x="1350740" y="3429000"/>
            <a:ext cx="9454449" cy="2589984"/>
          </a:xfrm>
          <a:prstGeom prst="rect">
            <a:avLst/>
          </a:prstGeom>
        </p:spPr>
      </p:pic>
    </p:spTree>
    <p:extLst>
      <p:ext uri="{BB962C8B-B14F-4D97-AF65-F5344CB8AC3E}">
        <p14:creationId xmlns:p14="http://schemas.microsoft.com/office/powerpoint/2010/main" val="749465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4809B-C84F-FD0F-8BFE-BBE3628ED3AF}"/>
              </a:ext>
            </a:extLst>
          </p:cNvPr>
          <p:cNvSpPr>
            <a:spLocks noGrp="1"/>
          </p:cNvSpPr>
          <p:nvPr>
            <p:ph type="title"/>
          </p:nvPr>
        </p:nvSpPr>
        <p:spPr/>
        <p:txBody>
          <a:bodyPr/>
          <a:lstStyle/>
          <a:p>
            <a:r>
              <a:rPr lang="en-US" dirty="0"/>
              <a:t>Title goes here</a:t>
            </a:r>
          </a:p>
        </p:txBody>
      </p:sp>
      <p:sp>
        <p:nvSpPr>
          <p:cNvPr id="3" name="Content Placeholder 2">
            <a:extLst>
              <a:ext uri="{FF2B5EF4-FFF2-40B4-BE49-F238E27FC236}">
                <a16:creationId xmlns:a16="http://schemas.microsoft.com/office/drawing/2014/main" id="{3F0C296A-242C-373A-9EAA-2508D87378D3}"/>
              </a:ext>
            </a:extLst>
          </p:cNvPr>
          <p:cNvSpPr>
            <a:spLocks noGrp="1"/>
          </p:cNvSpPr>
          <p:nvPr>
            <p:ph idx="1"/>
          </p:nvPr>
        </p:nvSpPr>
        <p:spPr/>
        <p:txBody>
          <a:bodyPr/>
          <a:lstStyle/>
          <a:p>
            <a:r>
              <a:rPr lang="en-US" dirty="0"/>
              <a:t>Item Number One</a:t>
            </a:r>
          </a:p>
          <a:p>
            <a:r>
              <a:rPr lang="en-US" dirty="0"/>
              <a:t>Item Number Two</a:t>
            </a:r>
          </a:p>
          <a:p>
            <a:r>
              <a:rPr lang="en-US" dirty="0"/>
              <a:t>Item Number Three</a:t>
            </a:r>
          </a:p>
          <a:p>
            <a:pPr lvl="1"/>
            <a:r>
              <a:rPr lang="en-US" dirty="0"/>
              <a:t>Sub-Item Number One</a:t>
            </a:r>
          </a:p>
          <a:p>
            <a:pPr lvl="1"/>
            <a:r>
              <a:rPr lang="en-US" dirty="0"/>
              <a:t>Sub-Item Number Two</a:t>
            </a:r>
          </a:p>
          <a:p>
            <a:pPr lvl="1"/>
            <a:r>
              <a:rPr lang="en-US" dirty="0"/>
              <a:t>Sub-Item Number Three</a:t>
            </a:r>
          </a:p>
        </p:txBody>
      </p:sp>
    </p:spTree>
    <p:extLst>
      <p:ext uri="{BB962C8B-B14F-4D97-AF65-F5344CB8AC3E}">
        <p14:creationId xmlns:p14="http://schemas.microsoft.com/office/powerpoint/2010/main" val="677231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953B9-3D30-9B2B-F6C3-F4B453742A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C55FC7-9471-DD0F-0FB5-E2E576B1AE5D}"/>
              </a:ext>
            </a:extLst>
          </p:cNvPr>
          <p:cNvSpPr>
            <a:spLocks noGrp="1"/>
          </p:cNvSpPr>
          <p:nvPr>
            <p:ph type="title"/>
          </p:nvPr>
        </p:nvSpPr>
        <p:spPr/>
        <p:txBody>
          <a:bodyPr/>
          <a:lstStyle/>
          <a:p>
            <a:r>
              <a:rPr lang="en-US" dirty="0"/>
              <a:t>Title goes here</a:t>
            </a:r>
          </a:p>
        </p:txBody>
      </p:sp>
      <p:sp>
        <p:nvSpPr>
          <p:cNvPr id="3" name="Content Placeholder 2">
            <a:extLst>
              <a:ext uri="{FF2B5EF4-FFF2-40B4-BE49-F238E27FC236}">
                <a16:creationId xmlns:a16="http://schemas.microsoft.com/office/drawing/2014/main" id="{D1C4C949-ED73-0763-DF9F-AE77CC34DBBF}"/>
              </a:ext>
            </a:extLst>
          </p:cNvPr>
          <p:cNvSpPr>
            <a:spLocks noGrp="1"/>
          </p:cNvSpPr>
          <p:nvPr>
            <p:ph idx="1"/>
          </p:nvPr>
        </p:nvSpPr>
        <p:spPr/>
        <p:txBody>
          <a:bodyPr/>
          <a:lstStyle/>
          <a:p>
            <a:r>
              <a:rPr lang="en-US" dirty="0"/>
              <a:t>Item Number One</a:t>
            </a:r>
          </a:p>
          <a:p>
            <a:r>
              <a:rPr lang="en-US" dirty="0"/>
              <a:t>Item Number Two</a:t>
            </a:r>
          </a:p>
          <a:p>
            <a:r>
              <a:rPr lang="en-US" dirty="0"/>
              <a:t>Item Number Three</a:t>
            </a:r>
          </a:p>
          <a:p>
            <a:pPr lvl="1"/>
            <a:r>
              <a:rPr lang="en-US" dirty="0"/>
              <a:t>Sub-Item Number One</a:t>
            </a:r>
          </a:p>
          <a:p>
            <a:pPr lvl="1"/>
            <a:r>
              <a:rPr lang="en-US" dirty="0"/>
              <a:t>Sub-Item Number Two</a:t>
            </a:r>
          </a:p>
          <a:p>
            <a:pPr lvl="1"/>
            <a:r>
              <a:rPr lang="en-US" dirty="0"/>
              <a:t>Sub-Item Number Three</a:t>
            </a:r>
          </a:p>
        </p:txBody>
      </p:sp>
    </p:spTree>
    <p:extLst>
      <p:ext uri="{BB962C8B-B14F-4D97-AF65-F5344CB8AC3E}">
        <p14:creationId xmlns:p14="http://schemas.microsoft.com/office/powerpoint/2010/main" val="3293706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EB0A5-F0CD-301D-3A12-F11914C7537E}"/>
              </a:ext>
            </a:extLst>
          </p:cNvPr>
          <p:cNvSpPr>
            <a:spLocks noGrp="1"/>
          </p:cNvSpPr>
          <p:nvPr>
            <p:ph type="title"/>
          </p:nvPr>
        </p:nvSpPr>
        <p:spPr>
          <a:xfrm>
            <a:off x="1478336" y="1211264"/>
            <a:ext cx="9025946" cy="1756036"/>
          </a:xfrm>
        </p:spPr>
        <p:txBody>
          <a:bodyPr>
            <a:normAutofit fontScale="90000"/>
          </a:bodyPr>
          <a:lstStyle/>
          <a:p>
            <a:pPr algn="ctr"/>
            <a:r>
              <a:rPr lang="en-US" sz="4400" dirty="0"/>
              <a:t>The transcriptional activity of Mtb</a:t>
            </a:r>
            <a:r>
              <a:rPr lang="en-US" sz="4400" i="1" dirty="0"/>
              <a:t> </a:t>
            </a:r>
            <a:r>
              <a:rPr lang="en-US" sz="4400" dirty="0"/>
              <a:t>in vivo and its influence on treatment outcome</a:t>
            </a:r>
            <a:endParaRPr lang="en-US" dirty="0"/>
          </a:p>
        </p:txBody>
      </p:sp>
      <p:sp>
        <p:nvSpPr>
          <p:cNvPr id="3" name="Content Placeholder 2">
            <a:extLst>
              <a:ext uri="{FF2B5EF4-FFF2-40B4-BE49-F238E27FC236}">
                <a16:creationId xmlns:a16="http://schemas.microsoft.com/office/drawing/2014/main" id="{24C7D1C4-DDCC-AE49-4B67-DA7C8080C648}"/>
              </a:ext>
            </a:extLst>
          </p:cNvPr>
          <p:cNvSpPr>
            <a:spLocks noGrp="1"/>
          </p:cNvSpPr>
          <p:nvPr>
            <p:ph idx="1"/>
          </p:nvPr>
        </p:nvSpPr>
        <p:spPr>
          <a:xfrm>
            <a:off x="4824580" y="3771901"/>
            <a:ext cx="2333458" cy="1446211"/>
          </a:xfrm>
        </p:spPr>
        <p:txBody>
          <a:bodyPr>
            <a:normAutofit fontScale="92500" lnSpcReduction="10000"/>
          </a:bodyPr>
          <a:lstStyle/>
          <a:p>
            <a:pPr marL="0" indent="0" algn="ctr">
              <a:buNone/>
            </a:pPr>
            <a:r>
              <a:rPr lang="en-US" sz="2000" dirty="0"/>
              <a:t>Eleanor Lamont</a:t>
            </a:r>
          </a:p>
          <a:p>
            <a:pPr marL="0" indent="0" algn="ctr">
              <a:buNone/>
            </a:pPr>
            <a:r>
              <a:rPr lang="en-US" sz="2000" dirty="0"/>
              <a:t>Sherman Lab</a:t>
            </a:r>
          </a:p>
          <a:p>
            <a:pPr marL="0" indent="0" algn="ctr">
              <a:buNone/>
            </a:pPr>
            <a:r>
              <a:rPr lang="en-US" sz="2000" dirty="0"/>
              <a:t>TBRU 10/18/24</a:t>
            </a:r>
          </a:p>
          <a:p>
            <a:pPr marL="0" indent="0" algn="ctr">
              <a:buNone/>
            </a:pPr>
            <a:endParaRPr lang="en-US" sz="2000" dirty="0"/>
          </a:p>
        </p:txBody>
      </p:sp>
    </p:spTree>
    <p:extLst>
      <p:ext uri="{BB962C8B-B14F-4D97-AF65-F5344CB8AC3E}">
        <p14:creationId xmlns:p14="http://schemas.microsoft.com/office/powerpoint/2010/main" val="3688386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AB92AC-D360-917D-A54E-B1A6EA4B5E8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E9EC650-C42D-F89F-6B51-3B0A4B71590E}"/>
              </a:ext>
            </a:extLst>
          </p:cNvPr>
          <p:cNvSpPr txBox="1"/>
          <p:nvPr/>
        </p:nvSpPr>
        <p:spPr>
          <a:xfrm>
            <a:off x="0" y="6503693"/>
            <a:ext cx="4286250" cy="338554"/>
          </a:xfrm>
          <a:prstGeom prst="rect">
            <a:avLst/>
          </a:prstGeom>
          <a:noFill/>
        </p:spPr>
        <p:txBody>
          <a:bodyPr wrap="square" rtlCol="0">
            <a:spAutoFit/>
          </a:bodyPr>
          <a:lstStyle/>
          <a:p>
            <a:r>
              <a:rPr lang="en-US" sz="1600" dirty="0"/>
              <a:t>WHO global tuberculosis report 2023</a:t>
            </a:r>
          </a:p>
        </p:txBody>
      </p:sp>
      <p:pic>
        <p:nvPicPr>
          <p:cNvPr id="3" name="Picture 2">
            <a:extLst>
              <a:ext uri="{FF2B5EF4-FFF2-40B4-BE49-F238E27FC236}">
                <a16:creationId xmlns:a16="http://schemas.microsoft.com/office/drawing/2014/main" id="{6BB5624E-5C4A-61B1-3EDA-95A25063FA58}"/>
              </a:ext>
            </a:extLst>
          </p:cNvPr>
          <p:cNvPicPr>
            <a:picLocks noChangeAspect="1"/>
          </p:cNvPicPr>
          <p:nvPr/>
        </p:nvPicPr>
        <p:blipFill>
          <a:blip r:embed="rId3"/>
          <a:stretch>
            <a:fillRect/>
          </a:stretch>
        </p:blipFill>
        <p:spPr>
          <a:xfrm>
            <a:off x="161536" y="2749036"/>
            <a:ext cx="5040414" cy="2921851"/>
          </a:xfrm>
          <a:prstGeom prst="rect">
            <a:avLst/>
          </a:prstGeom>
        </p:spPr>
      </p:pic>
      <p:sp>
        <p:nvSpPr>
          <p:cNvPr id="5" name="TextBox 4">
            <a:extLst>
              <a:ext uri="{FF2B5EF4-FFF2-40B4-BE49-F238E27FC236}">
                <a16:creationId xmlns:a16="http://schemas.microsoft.com/office/drawing/2014/main" id="{587A43C4-5F27-A186-D8E7-6BAE4D05937A}"/>
              </a:ext>
            </a:extLst>
          </p:cNvPr>
          <p:cNvSpPr txBox="1"/>
          <p:nvPr/>
        </p:nvSpPr>
        <p:spPr>
          <a:xfrm>
            <a:off x="298998" y="1918039"/>
            <a:ext cx="5040413" cy="830997"/>
          </a:xfrm>
          <a:prstGeom prst="rect">
            <a:avLst/>
          </a:prstGeom>
          <a:noFill/>
        </p:spPr>
        <p:txBody>
          <a:bodyPr wrap="square">
            <a:spAutoFit/>
          </a:bodyPr>
          <a:lstStyle/>
          <a:p>
            <a:pPr algn="ctr"/>
            <a:r>
              <a:rPr lang="en-US" sz="2400" b="1" i="0" dirty="0">
                <a:solidFill>
                  <a:srgbClr val="002060"/>
                </a:solidFill>
                <a:effectLst/>
              </a:rPr>
              <a:t>Global trends in the estimated number of incident TB cases</a:t>
            </a:r>
          </a:p>
        </p:txBody>
      </p:sp>
      <p:sp>
        <p:nvSpPr>
          <p:cNvPr id="6" name="Title 3">
            <a:extLst>
              <a:ext uri="{FF2B5EF4-FFF2-40B4-BE49-F238E27FC236}">
                <a16:creationId xmlns:a16="http://schemas.microsoft.com/office/drawing/2014/main" id="{D3ADAF38-959F-8EA3-754F-D95400EE31C8}"/>
              </a:ext>
            </a:extLst>
          </p:cNvPr>
          <p:cNvSpPr txBox="1">
            <a:spLocks/>
          </p:cNvSpPr>
          <p:nvPr/>
        </p:nvSpPr>
        <p:spPr>
          <a:xfrm>
            <a:off x="575894" y="729658"/>
            <a:ext cx="11029616" cy="713062"/>
          </a:xfrm>
          <a:prstGeom prst="rect">
            <a:avLst/>
          </a:prstGeom>
        </p:spPr>
        <p:txBody>
          <a:bodyPr vert="horz" lIns="91440" tIns="45720" rIns="91440" bIns="45720" rtlCol="0" anchor="b">
            <a:noAutofit/>
          </a:bodyPr>
          <a:lstStyle>
            <a:lvl1pPr algn="l" defTabSz="457200" rtl="0" eaLnBrk="1" latinLnBrk="0" hangingPunct="1">
              <a:lnSpc>
                <a:spcPct val="90000"/>
              </a:lnSpc>
              <a:spcBef>
                <a:spcPct val="0"/>
              </a:spcBef>
              <a:buNone/>
              <a:defRPr sz="44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cap="none" dirty="0"/>
              <a:t>TB treatment is not optimal for most patients</a:t>
            </a:r>
          </a:p>
        </p:txBody>
      </p:sp>
    </p:spTree>
    <p:extLst>
      <p:ext uri="{BB962C8B-B14F-4D97-AF65-F5344CB8AC3E}">
        <p14:creationId xmlns:p14="http://schemas.microsoft.com/office/powerpoint/2010/main" val="68633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875DEA-CB3E-0AB8-E9C2-693B4C56B26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EEBD737-115B-6392-947E-6688C6A9D2E9}"/>
              </a:ext>
            </a:extLst>
          </p:cNvPr>
          <p:cNvSpPr txBox="1"/>
          <p:nvPr/>
        </p:nvSpPr>
        <p:spPr>
          <a:xfrm>
            <a:off x="0" y="6503693"/>
            <a:ext cx="4286250" cy="338554"/>
          </a:xfrm>
          <a:prstGeom prst="rect">
            <a:avLst/>
          </a:prstGeom>
          <a:noFill/>
        </p:spPr>
        <p:txBody>
          <a:bodyPr wrap="square" rtlCol="0">
            <a:spAutoFit/>
          </a:bodyPr>
          <a:lstStyle/>
          <a:p>
            <a:r>
              <a:rPr lang="en-US" sz="1600" dirty="0"/>
              <a:t>WHO global tuberculosis report 2023</a:t>
            </a:r>
          </a:p>
        </p:txBody>
      </p:sp>
      <p:pic>
        <p:nvPicPr>
          <p:cNvPr id="3" name="Picture 2">
            <a:extLst>
              <a:ext uri="{FF2B5EF4-FFF2-40B4-BE49-F238E27FC236}">
                <a16:creationId xmlns:a16="http://schemas.microsoft.com/office/drawing/2014/main" id="{35B2F835-279E-C61B-303A-418842387D35}"/>
              </a:ext>
            </a:extLst>
          </p:cNvPr>
          <p:cNvPicPr>
            <a:picLocks noChangeAspect="1"/>
          </p:cNvPicPr>
          <p:nvPr/>
        </p:nvPicPr>
        <p:blipFill>
          <a:blip r:embed="rId3"/>
          <a:stretch>
            <a:fillRect/>
          </a:stretch>
        </p:blipFill>
        <p:spPr>
          <a:xfrm>
            <a:off x="161536" y="2749036"/>
            <a:ext cx="5040414" cy="2921851"/>
          </a:xfrm>
          <a:prstGeom prst="rect">
            <a:avLst/>
          </a:prstGeom>
        </p:spPr>
      </p:pic>
      <p:sp>
        <p:nvSpPr>
          <p:cNvPr id="5" name="TextBox 4">
            <a:extLst>
              <a:ext uri="{FF2B5EF4-FFF2-40B4-BE49-F238E27FC236}">
                <a16:creationId xmlns:a16="http://schemas.microsoft.com/office/drawing/2014/main" id="{257F15FD-8850-06C5-96A7-EAA8965B10C7}"/>
              </a:ext>
            </a:extLst>
          </p:cNvPr>
          <p:cNvSpPr txBox="1"/>
          <p:nvPr/>
        </p:nvSpPr>
        <p:spPr>
          <a:xfrm>
            <a:off x="298998" y="1918039"/>
            <a:ext cx="5040413" cy="830997"/>
          </a:xfrm>
          <a:prstGeom prst="rect">
            <a:avLst/>
          </a:prstGeom>
          <a:noFill/>
        </p:spPr>
        <p:txBody>
          <a:bodyPr wrap="square">
            <a:spAutoFit/>
          </a:bodyPr>
          <a:lstStyle/>
          <a:p>
            <a:pPr algn="ctr"/>
            <a:r>
              <a:rPr lang="en-US" sz="2400" b="1" i="0" dirty="0">
                <a:solidFill>
                  <a:srgbClr val="002060"/>
                </a:solidFill>
                <a:effectLst/>
              </a:rPr>
              <a:t>Global trends in the estimated number of incident TB cases</a:t>
            </a:r>
          </a:p>
        </p:txBody>
      </p:sp>
      <p:sp>
        <p:nvSpPr>
          <p:cNvPr id="6" name="TextBox 5">
            <a:extLst>
              <a:ext uri="{FF2B5EF4-FFF2-40B4-BE49-F238E27FC236}">
                <a16:creationId xmlns:a16="http://schemas.microsoft.com/office/drawing/2014/main" id="{D627F826-7A9E-D8D2-3C04-C7C33ACF8D4D}"/>
              </a:ext>
            </a:extLst>
          </p:cNvPr>
          <p:cNvSpPr txBox="1"/>
          <p:nvPr/>
        </p:nvSpPr>
        <p:spPr>
          <a:xfrm>
            <a:off x="5306059" y="3376445"/>
            <a:ext cx="2322932" cy="1446550"/>
          </a:xfrm>
          <a:prstGeom prst="rect">
            <a:avLst/>
          </a:prstGeom>
          <a:noFill/>
        </p:spPr>
        <p:txBody>
          <a:bodyPr wrap="square" rtlCol="0">
            <a:spAutoFit/>
          </a:bodyPr>
          <a:lstStyle/>
          <a:p>
            <a:r>
              <a:rPr lang="en-US" sz="2200" dirty="0">
                <a:solidFill>
                  <a:srgbClr val="ED8428"/>
                </a:solidFill>
              </a:rPr>
              <a:t>H: Isoniazid</a:t>
            </a:r>
          </a:p>
          <a:p>
            <a:r>
              <a:rPr lang="en-US" sz="2200" dirty="0">
                <a:solidFill>
                  <a:srgbClr val="ED8428"/>
                </a:solidFill>
              </a:rPr>
              <a:t>R: Rifampicin</a:t>
            </a:r>
          </a:p>
          <a:p>
            <a:r>
              <a:rPr lang="en-US" sz="2200" dirty="0">
                <a:solidFill>
                  <a:srgbClr val="ED8428"/>
                </a:solidFill>
                <a:effectLst/>
                <a:ea typeface="Calibri" panose="020F0502020204030204" pitchFamily="34" charset="0"/>
              </a:rPr>
              <a:t>Z: Pyrazinamide</a:t>
            </a:r>
          </a:p>
          <a:p>
            <a:r>
              <a:rPr lang="en-US" sz="2200" dirty="0">
                <a:solidFill>
                  <a:srgbClr val="ED8428"/>
                </a:solidFill>
                <a:ea typeface="Calibri" panose="020F0502020204030204" pitchFamily="34" charset="0"/>
              </a:rPr>
              <a:t>E: E</a:t>
            </a:r>
            <a:r>
              <a:rPr lang="en-US" sz="2200" dirty="0">
                <a:solidFill>
                  <a:srgbClr val="ED8428"/>
                </a:solidFill>
                <a:effectLst/>
                <a:ea typeface="Calibri" panose="020F0502020204030204" pitchFamily="34" charset="0"/>
              </a:rPr>
              <a:t>thambutol</a:t>
            </a:r>
            <a:r>
              <a:rPr lang="en-US" sz="2200" dirty="0">
                <a:solidFill>
                  <a:srgbClr val="ED8428"/>
                </a:solidFill>
                <a:effectLst/>
              </a:rPr>
              <a:t> </a:t>
            </a:r>
            <a:endParaRPr lang="en-US" sz="2200" dirty="0">
              <a:solidFill>
                <a:srgbClr val="ED8428"/>
              </a:solidFill>
            </a:endParaRPr>
          </a:p>
        </p:txBody>
      </p:sp>
      <p:sp>
        <p:nvSpPr>
          <p:cNvPr id="7" name="TextBox 6">
            <a:extLst>
              <a:ext uri="{FF2B5EF4-FFF2-40B4-BE49-F238E27FC236}">
                <a16:creationId xmlns:a16="http://schemas.microsoft.com/office/drawing/2014/main" id="{4CAF6AD6-F728-172D-754A-588B4455D703}"/>
              </a:ext>
            </a:extLst>
          </p:cNvPr>
          <p:cNvSpPr txBox="1"/>
          <p:nvPr/>
        </p:nvSpPr>
        <p:spPr>
          <a:xfrm>
            <a:off x="7915025" y="3376445"/>
            <a:ext cx="2145312" cy="769441"/>
          </a:xfrm>
          <a:prstGeom prst="rect">
            <a:avLst/>
          </a:prstGeom>
          <a:noFill/>
        </p:spPr>
        <p:txBody>
          <a:bodyPr wrap="square" rtlCol="0">
            <a:spAutoFit/>
          </a:bodyPr>
          <a:lstStyle/>
          <a:p>
            <a:r>
              <a:rPr lang="en-US" sz="2200" dirty="0">
                <a:solidFill>
                  <a:srgbClr val="0070C0"/>
                </a:solidFill>
              </a:rPr>
              <a:t>H: Isoniazid</a:t>
            </a:r>
          </a:p>
          <a:p>
            <a:r>
              <a:rPr lang="en-US" sz="2200" dirty="0">
                <a:solidFill>
                  <a:srgbClr val="0070C0"/>
                </a:solidFill>
              </a:rPr>
              <a:t>R: Rifampicin</a:t>
            </a:r>
          </a:p>
        </p:txBody>
      </p:sp>
      <p:sp>
        <p:nvSpPr>
          <p:cNvPr id="8" name="TextBox 7">
            <a:extLst>
              <a:ext uri="{FF2B5EF4-FFF2-40B4-BE49-F238E27FC236}">
                <a16:creationId xmlns:a16="http://schemas.microsoft.com/office/drawing/2014/main" id="{DAD1E8E0-192F-50A0-98F6-68B18353FE7B}"/>
              </a:ext>
            </a:extLst>
          </p:cNvPr>
          <p:cNvSpPr txBox="1"/>
          <p:nvPr/>
        </p:nvSpPr>
        <p:spPr>
          <a:xfrm>
            <a:off x="7915025" y="2028163"/>
            <a:ext cx="1859278" cy="400110"/>
          </a:xfrm>
          <a:prstGeom prst="rect">
            <a:avLst/>
          </a:prstGeom>
          <a:noFill/>
        </p:spPr>
        <p:txBody>
          <a:bodyPr wrap="square" rtlCol="0">
            <a:spAutoFit/>
          </a:bodyPr>
          <a:lstStyle/>
          <a:p>
            <a:pPr algn="ctr"/>
            <a:r>
              <a:rPr lang="en-US" sz="2000" dirty="0"/>
              <a:t>80-85% cure</a:t>
            </a:r>
          </a:p>
        </p:txBody>
      </p:sp>
      <p:cxnSp>
        <p:nvCxnSpPr>
          <p:cNvPr id="9" name="Straight Arrow Connector 8">
            <a:extLst>
              <a:ext uri="{FF2B5EF4-FFF2-40B4-BE49-F238E27FC236}">
                <a16:creationId xmlns:a16="http://schemas.microsoft.com/office/drawing/2014/main" id="{8D4DAC3B-C244-0FAB-D80E-0E04368F1004}"/>
              </a:ext>
            </a:extLst>
          </p:cNvPr>
          <p:cNvCxnSpPr>
            <a:cxnSpLocks/>
          </p:cNvCxnSpPr>
          <p:nvPr/>
        </p:nvCxnSpPr>
        <p:spPr>
          <a:xfrm>
            <a:off x="8844664" y="2391334"/>
            <a:ext cx="0" cy="312471"/>
          </a:xfrm>
          <a:prstGeom prst="straightConnector1">
            <a:avLst/>
          </a:prstGeom>
          <a:ln w="28575">
            <a:solidFill>
              <a:schemeClr val="tx1"/>
            </a:solidFill>
            <a:tailEnd type="arrow" w="lg" len="med"/>
          </a:ln>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6D69FFE7-AE6B-39D3-54C9-26D03ED35558}"/>
              </a:ext>
            </a:extLst>
          </p:cNvPr>
          <p:cNvSpPr/>
          <p:nvPr/>
        </p:nvSpPr>
        <p:spPr>
          <a:xfrm>
            <a:off x="5417868" y="2815491"/>
            <a:ext cx="1716006" cy="469556"/>
          </a:xfrm>
          <a:prstGeom prst="rect">
            <a:avLst/>
          </a:prstGeom>
          <a:solidFill>
            <a:srgbClr val="ED8428">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Month 1-2</a:t>
            </a:r>
          </a:p>
        </p:txBody>
      </p:sp>
      <p:sp>
        <p:nvSpPr>
          <p:cNvPr id="11" name="Rectangle 10">
            <a:extLst>
              <a:ext uri="{FF2B5EF4-FFF2-40B4-BE49-F238E27FC236}">
                <a16:creationId xmlns:a16="http://schemas.microsoft.com/office/drawing/2014/main" id="{EEE2A531-B2BF-3774-8B88-7A95C235ACC7}"/>
              </a:ext>
            </a:extLst>
          </p:cNvPr>
          <p:cNvSpPr/>
          <p:nvPr/>
        </p:nvSpPr>
        <p:spPr>
          <a:xfrm>
            <a:off x="7133874" y="2815491"/>
            <a:ext cx="3432011" cy="469556"/>
          </a:xfrm>
          <a:prstGeom prst="rect">
            <a:avLst/>
          </a:prstGeom>
          <a:solidFill>
            <a:srgbClr val="0070C0">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Month 3-6</a:t>
            </a:r>
          </a:p>
        </p:txBody>
      </p:sp>
      <p:sp>
        <p:nvSpPr>
          <p:cNvPr id="12" name="Title 3">
            <a:extLst>
              <a:ext uri="{FF2B5EF4-FFF2-40B4-BE49-F238E27FC236}">
                <a16:creationId xmlns:a16="http://schemas.microsoft.com/office/drawing/2014/main" id="{EAFBAECF-8F5C-D80A-E73D-D53AC3C20F58}"/>
              </a:ext>
            </a:extLst>
          </p:cNvPr>
          <p:cNvSpPr txBox="1">
            <a:spLocks/>
          </p:cNvSpPr>
          <p:nvPr/>
        </p:nvSpPr>
        <p:spPr>
          <a:xfrm>
            <a:off x="575894" y="729658"/>
            <a:ext cx="11029616" cy="713062"/>
          </a:xfrm>
          <a:prstGeom prst="rect">
            <a:avLst/>
          </a:prstGeom>
        </p:spPr>
        <p:txBody>
          <a:bodyPr vert="horz" lIns="91440" tIns="45720" rIns="91440" bIns="45720" rtlCol="0" anchor="b">
            <a:noAutofit/>
          </a:bodyPr>
          <a:lstStyle>
            <a:lvl1pPr algn="l" defTabSz="457200" rtl="0" eaLnBrk="1" latinLnBrk="0" hangingPunct="1">
              <a:lnSpc>
                <a:spcPct val="90000"/>
              </a:lnSpc>
              <a:spcBef>
                <a:spcPct val="0"/>
              </a:spcBef>
              <a:buNone/>
              <a:defRPr sz="44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cap="none" dirty="0"/>
              <a:t>TB treatment is not optimal for most patients</a:t>
            </a:r>
          </a:p>
        </p:txBody>
      </p:sp>
    </p:spTree>
    <p:extLst>
      <p:ext uri="{BB962C8B-B14F-4D97-AF65-F5344CB8AC3E}">
        <p14:creationId xmlns:p14="http://schemas.microsoft.com/office/powerpoint/2010/main" val="263621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DividendVTI">
  <a:themeElements>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Dividend">
      <a:majorFont>
        <a:latin typeface="Univers Condensed"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Univers"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6b6dd5b-f02f-441a-99a0-162ac5060bd2}" enabled="0" method="" siteId="{f6b6dd5b-f02f-441a-99a0-162ac5060bd2}" removed="1"/>
</clbl:labelList>
</file>

<file path=docProps/app.xml><?xml version="1.0" encoding="utf-8"?>
<Properties xmlns="http://schemas.openxmlformats.org/officeDocument/2006/extended-properties" xmlns:vt="http://schemas.openxmlformats.org/officeDocument/2006/docPropsVTypes">
  <TotalTime>2413</TotalTime>
  <Words>3199</Words>
  <Application>Microsoft Macintosh PowerPoint</Application>
  <PresentationFormat>Widescreen</PresentationFormat>
  <Paragraphs>352</Paragraphs>
  <Slides>32</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Aptos</vt:lpstr>
      <vt:lpstr>Calibri</vt:lpstr>
      <vt:lpstr>Montserrat</vt:lpstr>
      <vt:lpstr>Times New Roman</vt:lpstr>
      <vt:lpstr>Univers</vt:lpstr>
      <vt:lpstr>Univers Condensed</vt:lpstr>
      <vt:lpstr>Wingdings 2</vt:lpstr>
      <vt:lpstr>DividendVTI</vt:lpstr>
      <vt:lpstr>PowerPoint Presentation</vt:lpstr>
      <vt:lpstr>meeting name</vt:lpstr>
      <vt:lpstr>Presentation Title</vt:lpstr>
      <vt:lpstr>The transcriptional activity of Mycobacterium tuberculosis in vivo and its influence on treatment outcome</vt:lpstr>
      <vt:lpstr>Title goes here</vt:lpstr>
      <vt:lpstr>Title goes here</vt:lpstr>
      <vt:lpstr>The transcriptional activity of Mtb in vivo and its influence on treatment outcome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TC-Seq amplifies Mtb mRNA from mixed samples</vt:lpstr>
      <vt:lpstr>TC-Seq amplifies Mtb mRNA from mixed samples</vt:lpstr>
      <vt:lpstr>TC-Seq amplifies Mtb mRNA from mixed samples</vt:lpstr>
      <vt:lpstr>TC-Seq amplifies Mtb mRNA from mixed samples</vt:lpstr>
      <vt:lpstr>TC-Seq amplifies Mtb mRNA from mixed samples</vt:lpstr>
      <vt:lpstr>Conclusions</vt:lpstr>
      <vt:lpstr>Thank you!</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TBRU Annual Meeting</dc:title>
  <dc:creator>Joanna Radman</dc:creator>
  <cp:lastModifiedBy>Eleanor Lamont</cp:lastModifiedBy>
  <cp:revision>9</cp:revision>
  <dcterms:created xsi:type="dcterms:W3CDTF">2022-09-04T16:40:58Z</dcterms:created>
  <dcterms:modified xsi:type="dcterms:W3CDTF">2024-10-11T00:09:52Z</dcterms:modified>
</cp:coreProperties>
</file>